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60" r:id="rId2"/>
    <p:sldId id="287" r:id="rId3"/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86" r:id="rId13"/>
    <p:sldId id="266" r:id="rId14"/>
    <p:sldId id="267" r:id="rId15"/>
    <p:sldId id="268" r:id="rId16"/>
    <p:sldId id="269" r:id="rId17"/>
    <p:sldId id="271" r:id="rId18"/>
    <p:sldId id="273" r:id="rId19"/>
    <p:sldId id="272" r:id="rId20"/>
    <p:sldId id="274" r:id="rId21"/>
    <p:sldId id="276" r:id="rId22"/>
    <p:sldId id="275" r:id="rId23"/>
    <p:sldId id="278" r:id="rId24"/>
    <p:sldId id="281" r:id="rId25"/>
    <p:sldId id="284" r:id="rId26"/>
    <p:sldId id="270" r:id="rId27"/>
    <p:sldId id="277" r:id="rId28"/>
    <p:sldId id="279" r:id="rId29"/>
    <p:sldId id="280" r:id="rId30"/>
    <p:sldId id="285" r:id="rId31"/>
    <p:sldId id="282" r:id="rId32"/>
    <p:sldId id="283" r:id="rId33"/>
  </p:sldIdLst>
  <p:sldSz cx="12192000" cy="6858000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B44DA-9923-4C50-8B34-52573314EA7F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7E1CA-D742-4B2A-835C-0ED5D483B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079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Ткаченко Виктория </a:t>
            </a:r>
          </a:p>
          <a:p>
            <a:r>
              <a:rPr lang="ru-RU" dirty="0"/>
              <a:t>МБОУ ДО ЦВР Кашарского района.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E1CA-D742-4B2A-835C-0ED5D483B2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6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E1CA-D742-4B2A-835C-0ED5D483B2D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9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E1CA-D742-4B2A-835C-0ED5D483B2D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19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E1CA-D742-4B2A-835C-0ED5D483B2D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168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Последствие боев на набережной.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E1CA-D742-4B2A-835C-0ED5D483B2D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08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Эдик Жмайлов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E1CA-D742-4B2A-835C-0ED5D483B2D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89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7E1CA-D742-4B2A-835C-0ED5D483B2D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1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095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41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89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2614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216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521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67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02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134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5E124-E8A3-408C-A3A5-BD3B1A78F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1726A-51EA-464A-B103-9A0FDFC10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093073-9D00-4808-B7EB-AEBF1DA8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EDC2F-09A1-4778-A7C8-F0830EDD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18372A-6DD8-488C-8FA0-69B0AA40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34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62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7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78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62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20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35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1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68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4689C3-5883-43F7-817A-2EC160F00635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BC5D-D149-4B92-B518-7EFB292BF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0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BEA65A-FD96-41D0-8401-282AC85A44DB}"/>
              </a:ext>
            </a:extLst>
          </p:cNvPr>
          <p:cNvSpPr txBox="1"/>
          <p:nvPr/>
        </p:nvSpPr>
        <p:spPr>
          <a:xfrm>
            <a:off x="2433961" y="384898"/>
            <a:ext cx="90108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8800" b="1" i="1" u="none" strike="noStrike" kern="1200" cap="all" spc="0" normalizeH="0" baseline="0" noProof="0" dirty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14 ФЕВРАЛЯ - ДЕНЬ ОСВОБОЖДЕНИЯ РОСТОВА-НА -ДОНУ</a:t>
            </a:r>
            <a:endParaRPr lang="ru-RU" sz="8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47510-E9EC-46BF-9E9C-434EC2F79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085"/>
          <a:stretch/>
        </p:blipFill>
        <p:spPr>
          <a:xfrm flipH="1">
            <a:off x="0" y="0"/>
            <a:ext cx="2636668" cy="4255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80975-FE3D-4DFE-A9D7-726BAB65023C}"/>
              </a:ext>
            </a:extLst>
          </p:cNvPr>
          <p:cNvSpPr txBox="1"/>
          <p:nvPr/>
        </p:nvSpPr>
        <p:spPr>
          <a:xfrm>
            <a:off x="8065363" y="5598241"/>
            <a:ext cx="6134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Бирюкова Н.В. </a:t>
            </a:r>
          </a:p>
          <a:p>
            <a:r>
              <a:rPr lang="ru-RU" dirty="0"/>
              <a:t>социальный педагог МБОУ ДО ЦВР</a:t>
            </a:r>
          </a:p>
        </p:txBody>
      </p:sp>
    </p:spTree>
    <p:extLst>
      <p:ext uri="{BB962C8B-B14F-4D97-AF65-F5344CB8AC3E}">
        <p14:creationId xmlns:p14="http://schemas.microsoft.com/office/powerpoint/2010/main" val="353650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779AA9-2B69-4734-A828-CB014192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11"/>
            <a:ext cx="5715000" cy="4363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D807A-2E4B-4A5B-AF9A-F97E04C5747F}"/>
              </a:ext>
            </a:extLst>
          </p:cNvPr>
          <p:cNvSpPr txBox="1"/>
          <p:nvPr/>
        </p:nvSpPr>
        <p:spPr>
          <a:xfrm>
            <a:off x="5715000" y="0"/>
            <a:ext cx="60212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условиях </a:t>
            </a:r>
            <a:r>
              <a:rPr lang="ru-RU" dirty="0" err="1"/>
              <a:t>полуокружения</a:t>
            </a:r>
            <a:r>
              <a:rPr lang="ru-RU" dirty="0"/>
              <a:t> немецкое командование вывело из </a:t>
            </a:r>
            <a:r>
              <a:rPr lang="ru-RU" dirty="0" err="1"/>
              <a:t>Ростова</a:t>
            </a:r>
            <a:r>
              <a:rPr lang="ru-RU" dirty="0"/>
              <a:t>-на-Дону и его окрестностей 13-ю и 14-ю танковые дивизии. Части 60-й и «</a:t>
            </a:r>
            <a:r>
              <a:rPr lang="ru-RU" dirty="0" err="1"/>
              <a:t>Лейбштандарт</a:t>
            </a:r>
            <a:r>
              <a:rPr lang="ru-RU" dirty="0"/>
              <a:t> «Адольф Гитлер» моторизованных дивизий не выдержали концентрических ударов наших войск и к исходу 29 ноября оставили город.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ADC59-DE24-46E4-8789-3CF6E2992FCD}"/>
              </a:ext>
            </a:extLst>
          </p:cNvPr>
          <p:cNvSpPr txBox="1"/>
          <p:nvPr/>
        </p:nvSpPr>
        <p:spPr>
          <a:xfrm>
            <a:off x="5715000" y="1785402"/>
            <a:ext cx="61344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Войска, освободившие </a:t>
            </a:r>
            <a:r>
              <a:rPr lang="ru-RU" dirty="0" err="1"/>
              <a:t>Ростов</a:t>
            </a:r>
            <a:r>
              <a:rPr lang="ru-RU" dirty="0"/>
              <a:t>-на-Дону, уже вечером 29 ноября получили приветственную телеграмму Верховного Главнокомандующего </a:t>
            </a:r>
            <a:r>
              <a:rPr lang="ru-RU" dirty="0" err="1"/>
              <a:t>И.В.Сталина</a:t>
            </a:r>
            <a:r>
              <a:rPr lang="ru-RU" dirty="0"/>
              <a:t>: «Поздравляю вас с победой над врагом и освобождением </a:t>
            </a:r>
            <a:r>
              <a:rPr lang="ru-RU" dirty="0" err="1"/>
              <a:t>Ростова</a:t>
            </a:r>
            <a:r>
              <a:rPr lang="ru-RU" dirty="0"/>
              <a:t> от немецко-фашистских захватчиков. Приветствую доблестные войска 9-й и 56-й армий во главе с генералами Харитоновым и Ремезовым, водрузившими над Ростовом наше славное советское знамя!»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ADA81-9BAC-4650-A0A1-8147A90CA87C}"/>
              </a:ext>
            </a:extLst>
          </p:cNvPr>
          <p:cNvSpPr txBox="1"/>
          <p:nvPr/>
        </p:nvSpPr>
        <p:spPr>
          <a:xfrm>
            <a:off x="3329" y="4800295"/>
            <a:ext cx="8722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Под Ростовом вермахт потерпел первое крупное поражение, а его 1-я танковая армия была отброшена на 70-80 км на запад.</a:t>
            </a:r>
          </a:p>
        </p:txBody>
      </p:sp>
    </p:spTree>
    <p:extLst>
      <p:ext uri="{BB962C8B-B14F-4D97-AF65-F5344CB8AC3E}">
        <p14:creationId xmlns:p14="http://schemas.microsoft.com/office/powerpoint/2010/main" val="1680590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6230B9-237E-46BC-9F4C-9C4A5A38F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5" y="112496"/>
            <a:ext cx="5715000" cy="54005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0DE761-8B00-41CF-B12F-F66BB2127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535" y="112497"/>
            <a:ext cx="5715000" cy="54005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149A9A-2F2D-4BAC-9D31-B806E45FF82D}"/>
              </a:ext>
            </a:extLst>
          </p:cNvPr>
          <p:cNvSpPr txBox="1"/>
          <p:nvPr/>
        </p:nvSpPr>
        <p:spPr>
          <a:xfrm>
            <a:off x="133535" y="112497"/>
            <a:ext cx="11664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Летом сорок второго года фронт вновь подошел к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Ростову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215E7-639F-485C-B197-E1C636F3AB17}"/>
              </a:ext>
            </a:extLst>
          </p:cNvPr>
          <p:cNvSpPr txBox="1"/>
          <p:nvPr/>
        </p:nvSpPr>
        <p:spPr>
          <a:xfrm>
            <a:off x="210289" y="5708315"/>
            <a:ext cx="114105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Пятьдесят часов на улицах и площадях </a:t>
            </a:r>
            <a:r>
              <a:rPr lang="ru-RU" sz="2000" dirty="0" err="1">
                <a:solidFill>
                  <a:schemeClr val="bg1"/>
                </a:solidFill>
              </a:rPr>
              <a:t>Ростова</a:t>
            </a:r>
            <a:r>
              <a:rPr lang="ru-RU" sz="2000" dirty="0">
                <a:solidFill>
                  <a:schemeClr val="bg1"/>
                </a:solidFill>
              </a:rPr>
              <a:t> не утихали ожесточенные схватки.  Лишь уничтожив его защитников, гитлеровские войска к исходу 24 июля 1942 года захватили город.</a:t>
            </a:r>
          </a:p>
        </p:txBody>
      </p:sp>
    </p:spTree>
    <p:extLst>
      <p:ext uri="{BB962C8B-B14F-4D97-AF65-F5344CB8AC3E}">
        <p14:creationId xmlns:p14="http://schemas.microsoft.com/office/powerpoint/2010/main" val="3186988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5F9C1C-DA02-4C02-B072-2E55566B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183" y="1500327"/>
            <a:ext cx="3999323" cy="4913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C2F35-69FE-4C66-979B-95D8BF395F6C}"/>
              </a:ext>
            </a:extLst>
          </p:cNvPr>
          <p:cNvSpPr txBox="1"/>
          <p:nvPr/>
        </p:nvSpPr>
        <p:spPr>
          <a:xfrm>
            <a:off x="1961611" y="4454790"/>
            <a:ext cx="6134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25 июля 1942 года фашисты  расстреляли мальчишек из дома номер 40 на Ульяновской улице – Витю Проценко, Колю </a:t>
            </a:r>
            <a:r>
              <a:rPr lang="ru-RU" dirty="0" err="1"/>
              <a:t>Зятина</a:t>
            </a:r>
            <a:r>
              <a:rPr lang="ru-RU" dirty="0"/>
              <a:t>, Игоря </a:t>
            </a:r>
            <a:r>
              <a:rPr lang="ru-RU" dirty="0" err="1"/>
              <a:t>Нейгофа</a:t>
            </a:r>
            <a:r>
              <a:rPr lang="ru-RU" dirty="0"/>
              <a:t> и двух их друзей за укрывательство тяжелораненых советских воинов.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2E30FD-9FCE-412F-BBE2-534F99054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206" y="1025506"/>
            <a:ext cx="4821281" cy="3049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89E3E3-7291-4D47-829B-71872EC25319}"/>
              </a:ext>
            </a:extLst>
          </p:cNvPr>
          <p:cNvSpPr txBox="1"/>
          <p:nvPr/>
        </p:nvSpPr>
        <p:spPr>
          <a:xfrm>
            <a:off x="82118" y="22999"/>
            <a:ext cx="11653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Коля </a:t>
            </a:r>
            <a:r>
              <a:rPr lang="ru-RU" dirty="0" err="1"/>
              <a:t>Кизим</a:t>
            </a:r>
            <a:r>
              <a:rPr lang="ru-RU" dirty="0"/>
              <a:t>, Игорь </a:t>
            </a:r>
            <a:r>
              <a:rPr lang="ru-RU" dirty="0" err="1"/>
              <a:t>Нейгоф</a:t>
            </a:r>
            <a:r>
              <a:rPr lang="ru-RU" dirty="0"/>
              <a:t>, Витя Проценко, Ваня </a:t>
            </a:r>
            <a:r>
              <a:rPr lang="ru-RU" dirty="0" err="1"/>
              <a:t>Зятин</a:t>
            </a:r>
            <a:r>
              <a:rPr lang="ru-RU" dirty="0"/>
              <a:t> и Коля Сидоренко подобрали на улицах до сорока раненых во время обороны </a:t>
            </a:r>
            <a:r>
              <a:rPr lang="ru-RU" dirty="0" err="1"/>
              <a:t>Ростова</a:t>
            </a:r>
            <a:r>
              <a:rPr lang="ru-RU" dirty="0"/>
              <a:t> бойцов Красной Армии. Всех раненых мальчишки прятали на чердаке своего дома, по адресу Ульяновская 27.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C1884-D5A6-4E06-A7C5-71CECFF78330}"/>
              </a:ext>
            </a:extLst>
          </p:cNvPr>
          <p:cNvSpPr txBox="1"/>
          <p:nvPr/>
        </p:nvSpPr>
        <p:spPr>
          <a:xfrm>
            <a:off x="25861" y="1130803"/>
            <a:ext cx="25923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 протяжении двух недель пионеры ухаживали за ранеными. Но кто то донес фашистам. Немцы устроили обыск, во время которого и были обнаружены прятавшиеся на чердаке раненые красноармейцы. Их сбросили с чердака во двор и добили штыками. </a:t>
            </a:r>
          </a:p>
        </p:txBody>
      </p:sp>
    </p:spTree>
    <p:extLst>
      <p:ext uri="{BB962C8B-B14F-4D97-AF65-F5344CB8AC3E}">
        <p14:creationId xmlns:p14="http://schemas.microsoft.com/office/powerpoint/2010/main" val="204060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F6E134-0D56-4BDD-9981-1B21F03AB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4" y="86335"/>
            <a:ext cx="4343514" cy="28432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80FF05-D8E0-44BC-8A82-413CB679B1A0}"/>
              </a:ext>
            </a:extLst>
          </p:cNvPr>
          <p:cNvSpPr txBox="1"/>
          <p:nvPr/>
        </p:nvSpPr>
        <p:spPr>
          <a:xfrm>
            <a:off x="0" y="3262232"/>
            <a:ext cx="3968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карьерах Змиевской балки фашисты уничтожили свыше 27 000 человек, из них почти половина – еврейское население </a:t>
            </a:r>
            <a:r>
              <a:rPr lang="ru-RU" dirty="0" err="1"/>
              <a:t>Ростова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4C2BE3-F600-4A93-BA7B-51613722A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208" y="1191443"/>
            <a:ext cx="4388520" cy="29329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53B90F-26B8-4940-A5D3-14A0248C0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010" y="3429000"/>
            <a:ext cx="4711926" cy="31393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E77CE1-D9BC-480D-A1A2-7AFC34BAE910}"/>
              </a:ext>
            </a:extLst>
          </p:cNvPr>
          <p:cNvSpPr txBox="1"/>
          <p:nvPr/>
        </p:nvSpPr>
        <p:spPr>
          <a:xfrm>
            <a:off x="9200621" y="86335"/>
            <a:ext cx="264662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Вторая оккупация </a:t>
            </a:r>
            <a:r>
              <a:rPr lang="ru-RU" dirty="0" err="1"/>
              <a:t>Ростова</a:t>
            </a:r>
            <a:r>
              <a:rPr lang="ru-RU" dirty="0"/>
              <a:t> длилась  двести  пять суток. За эти семь месяцев было угнано на принудительные работы 53 000 ростовчан, расстреляно около 40 000 мирных жителей и военнопленных.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A274D-A483-41B4-883C-52B6676AFD88}"/>
              </a:ext>
            </a:extLst>
          </p:cNvPr>
          <p:cNvSpPr txBox="1"/>
          <p:nvPr/>
        </p:nvSpPr>
        <p:spPr>
          <a:xfrm>
            <a:off x="901083" y="4466228"/>
            <a:ext cx="6134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одной только городской тюрьме 14 февраля 1943 года — в день освобождения </a:t>
            </a:r>
            <a:r>
              <a:rPr lang="ru-RU" dirty="0" err="1"/>
              <a:t>Ростова</a:t>
            </a:r>
            <a:r>
              <a:rPr lang="ru-RU" dirty="0"/>
              <a:t> — частями Красной Армии было обнаружено 1154 трупа граждан города, расстрелянных и замученных гитлеровцами.</a:t>
            </a:r>
          </a:p>
        </p:txBody>
      </p:sp>
    </p:spTree>
    <p:extLst>
      <p:ext uri="{BB962C8B-B14F-4D97-AF65-F5344CB8AC3E}">
        <p14:creationId xmlns:p14="http://schemas.microsoft.com/office/powerpoint/2010/main" val="399552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2DBBC1-7975-4C6B-9E70-E1347C565B0A}"/>
              </a:ext>
            </a:extLst>
          </p:cNvPr>
          <p:cNvSpPr txBox="1"/>
          <p:nvPr/>
        </p:nvSpPr>
        <p:spPr>
          <a:xfrm>
            <a:off x="95434" y="17755"/>
            <a:ext cx="53998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Южный красавец – город был фактически полностью разрушен. В руины превратились 85% административных и жилых многоэтажных зданий, из 286 заводов и фабрик взорвано и сожжено было 280. Не было водоснабжения, электричества, канализации, не работало радио и городской пассажирский транспорт.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7CA6E5-EA7A-4F47-96B3-CAFB1C4F0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181" y="248098"/>
            <a:ext cx="5002488" cy="31809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31DAC1-8BD5-48A1-B4F4-468DD9327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29" y="2049080"/>
            <a:ext cx="5076548" cy="3521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B6CEE7-D1B0-415E-8B4A-2D0E05E9D74A}"/>
              </a:ext>
            </a:extLst>
          </p:cNvPr>
          <p:cNvSpPr txBox="1"/>
          <p:nvPr/>
        </p:nvSpPr>
        <p:spPr>
          <a:xfrm>
            <a:off x="5410940" y="3659344"/>
            <a:ext cx="6134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Действовал комендантский час, полиция и оккупационные войска часто проводили облавы и обыски, выискивая недовольных фашистским «новым порядком» и рабочую силу для угона в Германию.</a:t>
            </a:r>
          </a:p>
        </p:txBody>
      </p:sp>
    </p:spTree>
    <p:extLst>
      <p:ext uri="{BB962C8B-B14F-4D97-AF65-F5344CB8AC3E}">
        <p14:creationId xmlns:p14="http://schemas.microsoft.com/office/powerpoint/2010/main" val="71281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49B64F-9A1E-48CE-8222-A34DA6766D67}"/>
              </a:ext>
            </a:extLst>
          </p:cNvPr>
          <p:cNvSpPr txBox="1"/>
          <p:nvPr/>
        </p:nvSpPr>
        <p:spPr>
          <a:xfrm>
            <a:off x="0" y="0"/>
            <a:ext cx="477618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Во время оккупации патриоты – подпольщики и партизаны днем и ночью не прекращали борьбу: уничтожали живую силу и технику врага, линии и средства связи, спасали военнопленных из «Гросс–лазарета 192» - лагеря уничтожения больных и тяжелораненых советских воинов, жителей от угона в Германию, передавали через линию фронта ценную разведывательную информацию, взрывали мосты и эшелоны.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3AD31-6830-4286-BDE5-AD7E1EFE5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94" y="291628"/>
            <a:ext cx="6846687" cy="45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5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655A4-DD5A-4B81-A290-BBCE98A97F80}"/>
              </a:ext>
            </a:extLst>
          </p:cNvPr>
          <p:cNvSpPr txBox="1"/>
          <p:nvPr/>
        </p:nvSpPr>
        <p:spPr>
          <a:xfrm>
            <a:off x="88777" y="5637294"/>
            <a:ext cx="11088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Немецким оккупантам не удалось покорить ростовчан, борьба с врагом продолжалась вплоть до освобождения донской столицы.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4325D9-5B6A-4629-8E3B-93281B8F4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86" b="3813"/>
          <a:stretch/>
        </p:blipFill>
        <p:spPr>
          <a:xfrm>
            <a:off x="0" y="0"/>
            <a:ext cx="6205491" cy="5539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793DA-617A-4AC2-9819-E455962C778E}"/>
              </a:ext>
            </a:extLst>
          </p:cNvPr>
          <p:cNvSpPr txBox="1"/>
          <p:nvPr/>
        </p:nvSpPr>
        <p:spPr>
          <a:xfrm>
            <a:off x="1167414" y="77225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Разрушенное железнодорожное депо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EB2C6D-5CA1-47D8-B1A5-F6E142282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491" y="0"/>
            <a:ext cx="5513033" cy="5539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D4F5B8-0163-4DF3-AB04-C344FF337236}"/>
              </a:ext>
            </a:extLst>
          </p:cNvPr>
          <p:cNvSpPr txBox="1"/>
          <p:nvPr/>
        </p:nvSpPr>
        <p:spPr>
          <a:xfrm>
            <a:off x="6442969" y="0"/>
            <a:ext cx="6134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Так выглядели дома на Буденновском после бомбардировок</a:t>
            </a:r>
          </a:p>
        </p:txBody>
      </p:sp>
    </p:spTree>
    <p:extLst>
      <p:ext uri="{BB962C8B-B14F-4D97-AF65-F5344CB8AC3E}">
        <p14:creationId xmlns:p14="http://schemas.microsoft.com/office/powerpoint/2010/main" val="407868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F0CC57-29FD-474D-A3CC-2ED2726D0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1" t="5114" r="960" b="8818"/>
          <a:stretch/>
        </p:blipFill>
        <p:spPr>
          <a:xfrm>
            <a:off x="227907" y="123860"/>
            <a:ext cx="4671634" cy="3358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68A36-FCEE-4BE6-9642-2E0205CEE300}"/>
              </a:ext>
            </a:extLst>
          </p:cNvPr>
          <p:cNvSpPr txBox="1"/>
          <p:nvPr/>
        </p:nvSpPr>
        <p:spPr>
          <a:xfrm>
            <a:off x="144855" y="3481877"/>
            <a:ext cx="48377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 воспоминаниям жертв оккупации, фашисты убивали мирных жителей города за малейшую провинность. Особо жестокое наказание полагалось за убийство военнослужащих Германии. За смерть одного немца расстреливали 50 горожан — без суда, лишь бы кого, хоть стариков, хоть детей.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CA06F9-79D0-4424-B25D-85659AA02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4" r="8932" b="4677"/>
          <a:stretch/>
        </p:blipFill>
        <p:spPr>
          <a:xfrm>
            <a:off x="5193292" y="293707"/>
            <a:ext cx="6401171" cy="51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40DD64-D304-47BB-8674-B528A899B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09" b="4950"/>
          <a:stretch/>
        </p:blipFill>
        <p:spPr>
          <a:xfrm>
            <a:off x="0" y="108643"/>
            <a:ext cx="5813605" cy="40740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D73A2D-670A-47D2-81D3-030E12834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883" b="5774"/>
          <a:stretch/>
        </p:blipFill>
        <p:spPr>
          <a:xfrm>
            <a:off x="5946560" y="477975"/>
            <a:ext cx="5477048" cy="3883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B357E2-FD6C-4F23-850F-6C12CF83CBFF}"/>
              </a:ext>
            </a:extLst>
          </p:cNvPr>
          <p:cNvSpPr txBox="1"/>
          <p:nvPr/>
        </p:nvSpPr>
        <p:spPr>
          <a:xfrm>
            <a:off x="807868" y="72937"/>
            <a:ext cx="6138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Бомбардировки разрушили некоторые дома до неузнаваемости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C2113-BAFE-4EDB-A303-1AD03FA61644}"/>
              </a:ext>
            </a:extLst>
          </p:cNvPr>
          <p:cNvSpPr txBox="1"/>
          <p:nvPr/>
        </p:nvSpPr>
        <p:spPr>
          <a:xfrm>
            <a:off x="6245441" y="108643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Первые часы оккупации, площадь Карла Маркса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EE369-174D-4259-9DDB-AAB05BD94457}"/>
              </a:ext>
            </a:extLst>
          </p:cNvPr>
          <p:cNvSpPr txBox="1"/>
          <p:nvPr/>
        </p:nvSpPr>
        <p:spPr>
          <a:xfrm>
            <a:off x="0" y="4388095"/>
            <a:ext cx="109150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Ростов</a:t>
            </a:r>
            <a:r>
              <a:rPr lang="ru-RU" dirty="0"/>
              <a:t>-на-Дону постоянно подвергался бомбежкам вражеской авиацией. Уже после войны выяснилось, что </a:t>
            </a:r>
            <a:r>
              <a:rPr lang="ru-RU" dirty="0" err="1"/>
              <a:t>Ростов</a:t>
            </a:r>
            <a:r>
              <a:rPr lang="ru-RU" dirty="0"/>
              <a:t>-на-Дону вошел в число десяти советских городов, больше всего пострадавших от действий врага. Огромная часть жилого фонда города, большинство промышленных предприятий, социальной инфраструктуры, коммуникаций были разрушены.</a:t>
            </a:r>
          </a:p>
        </p:txBody>
      </p:sp>
    </p:spTree>
    <p:extLst>
      <p:ext uri="{BB962C8B-B14F-4D97-AF65-F5344CB8AC3E}">
        <p14:creationId xmlns:p14="http://schemas.microsoft.com/office/powerpoint/2010/main" val="1847961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BF9CF0-FC52-4622-9B89-CD03F29F7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04"/>
          <a:stretch/>
        </p:blipFill>
        <p:spPr>
          <a:xfrm>
            <a:off x="0" y="96317"/>
            <a:ext cx="5941482" cy="5513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C302A5-2558-462E-9E03-3DA6F176FB63}"/>
              </a:ext>
            </a:extLst>
          </p:cNvPr>
          <p:cNvSpPr txBox="1"/>
          <p:nvPr/>
        </p:nvSpPr>
        <p:spPr>
          <a:xfrm>
            <a:off x="1034248" y="5705668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Последствие боев на набережной.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C10CC3-8652-4EDD-8F0A-EA6E20095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04"/>
          <a:stretch/>
        </p:blipFill>
        <p:spPr>
          <a:xfrm>
            <a:off x="5941482" y="96317"/>
            <a:ext cx="5759287" cy="5513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4F767-2B1A-4D0C-B674-1858E275FEFE}"/>
              </a:ext>
            </a:extLst>
          </p:cNvPr>
          <p:cNvSpPr txBox="1"/>
          <p:nvPr/>
        </p:nvSpPr>
        <p:spPr>
          <a:xfrm>
            <a:off x="7683826" y="5705668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Руины городского театра</a:t>
            </a:r>
          </a:p>
        </p:txBody>
      </p:sp>
    </p:spTree>
    <p:extLst>
      <p:ext uri="{BB962C8B-B14F-4D97-AF65-F5344CB8AC3E}">
        <p14:creationId xmlns:p14="http://schemas.microsoft.com/office/powerpoint/2010/main" val="918226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624C89-2929-41D7-ABC4-3F4CDF8E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7" y="0"/>
            <a:ext cx="11629748" cy="5511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15340E-ADAC-42AA-BB2E-E1D6D99FC884}"/>
              </a:ext>
            </a:extLst>
          </p:cNvPr>
          <p:cNvSpPr txBox="1"/>
          <p:nvPr/>
        </p:nvSpPr>
        <p:spPr>
          <a:xfrm>
            <a:off x="408373" y="5646172"/>
            <a:ext cx="11061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Г.Ростов</a:t>
            </a:r>
            <a:r>
              <a:rPr lang="ru-RU" dirty="0">
                <a:solidFill>
                  <a:schemeClr val="bg1"/>
                </a:solidFill>
              </a:rPr>
              <a:t>-на-Дону – красивейший город на юге России. Его широкие улицы, красивые площади, памятники радуют взор, но так было не всегда…</a:t>
            </a:r>
          </a:p>
        </p:txBody>
      </p:sp>
    </p:spTree>
    <p:extLst>
      <p:ext uri="{BB962C8B-B14F-4D97-AF65-F5344CB8AC3E}">
        <p14:creationId xmlns:p14="http://schemas.microsoft.com/office/powerpoint/2010/main" val="3701788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47904D-3A6A-4B9C-9D0E-5D334F16E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" y="1316762"/>
            <a:ext cx="5383965" cy="42244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9A7395-A9BA-4FC3-A273-2E70B3C8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497" y="1316762"/>
            <a:ext cx="6139251" cy="4224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41C1D5-2757-45B7-9BF9-84858E3656A8}"/>
              </a:ext>
            </a:extLst>
          </p:cNvPr>
          <p:cNvSpPr txBox="1"/>
          <p:nvPr/>
        </p:nvSpPr>
        <p:spPr>
          <a:xfrm>
            <a:off x="417251" y="135980"/>
            <a:ext cx="110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Штурм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Ростова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. Горящий Ворошиловский проспект. В настоящее время в этом здании находится администрация Ростовской области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760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D833B2-4ACE-445C-A719-38A747A81078}"/>
              </a:ext>
            </a:extLst>
          </p:cNvPr>
          <p:cNvSpPr txBox="1"/>
          <p:nvPr/>
        </p:nvSpPr>
        <p:spPr>
          <a:xfrm>
            <a:off x="75460" y="90465"/>
            <a:ext cx="380408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От рук оккупантов пострадало огромное количество советских людей. Самым известным зверством, сотворенным оккупантами в </a:t>
            </a:r>
            <a:r>
              <a:rPr lang="ru-RU" dirty="0" err="1"/>
              <a:t>Ростове</a:t>
            </a:r>
            <a:r>
              <a:rPr lang="ru-RU" dirty="0"/>
              <a:t>-на-Дону, стало убийство в Змиевской балке свыше 27 тысяч советских граждан. Среди убитых были военнопленные красноармейцы, коммунисты и комсомольцы, но основную часть погибших составляли ростовские евреи и члены их семей из других национальностей. В уничтожении советских граждан принимали участие как гитлеровцы, так и солдаты войск их союзников, а также полицейские, набранные из числа местных предателей.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3F3D46-E27C-4D52-B09E-4A18E32F3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541" y="0"/>
            <a:ext cx="7892249" cy="55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9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96CFC3-6E98-4B06-B746-002F8E891270}"/>
              </a:ext>
            </a:extLst>
          </p:cNvPr>
          <p:cNvSpPr txBox="1"/>
          <p:nvPr/>
        </p:nvSpPr>
        <p:spPr>
          <a:xfrm>
            <a:off x="105053" y="4456039"/>
            <a:ext cx="6134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Вокзал во время оккупации. После недельной обороны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</a:rPr>
              <a:t>мадояновцев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 и повторного освобождения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</a:rPr>
              <a:t>Ростова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 старое здание вокзала перестало существовать.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5AC2E-CAB1-4217-A3FF-1CA403DE90FA}"/>
              </a:ext>
            </a:extLst>
          </p:cNvPr>
          <p:cNvSpPr txBox="1"/>
          <p:nvPr/>
        </p:nvSpPr>
        <p:spPr>
          <a:xfrm>
            <a:off x="6383045" y="124288"/>
            <a:ext cx="488271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декабре 1942 года советские войска  развернули наступление на Среднем Дону. Положение германских войск становилось все более шатким. Штурм </a:t>
            </a:r>
            <a:r>
              <a:rPr lang="ru-RU" dirty="0" err="1"/>
              <a:t>Ростова</a:t>
            </a:r>
            <a:r>
              <a:rPr lang="ru-RU" dirty="0"/>
              <a:t>-на-Дону начался ночью 8 февраля 1943 года. Бои за южную столицу шли почти неделю. Гитлеровцы тоже обороняли буквально каждый квартал. Первыми в </a:t>
            </a:r>
            <a:r>
              <a:rPr lang="ru-RU" dirty="0" err="1"/>
              <a:t>Ростов</a:t>
            </a:r>
            <a:r>
              <a:rPr lang="ru-RU" dirty="0"/>
              <a:t> ворвались бойцы батальона старшего лейтенанта </a:t>
            </a:r>
            <a:r>
              <a:rPr lang="ru-RU" dirty="0" err="1"/>
              <a:t>Гукаса</a:t>
            </a:r>
            <a:r>
              <a:rPr lang="ru-RU" dirty="0"/>
              <a:t> </a:t>
            </a:r>
            <a:r>
              <a:rPr lang="ru-RU" dirty="0" err="1"/>
              <a:t>Мадояна</a:t>
            </a:r>
            <a:r>
              <a:rPr lang="ru-RU" dirty="0"/>
              <a:t> из 159-й стрелковой бригады, занявшие железнодорожный вокзал. В район Портовой ворвались части 248-й стрелковой дивизии, на набережной закрепился батальон из 156-й стрелковой бригады. 34-я гвардейская стрелковая дивизия ворвалась в станицу </a:t>
            </a:r>
            <a:r>
              <a:rPr lang="ru-RU" dirty="0" err="1"/>
              <a:t>Нижнегниловскую</a:t>
            </a:r>
            <a:r>
              <a:rPr lang="ru-RU" dirty="0"/>
              <a:t>. 14 февраля 1943 года </a:t>
            </a:r>
            <a:r>
              <a:rPr lang="ru-RU" dirty="0" err="1"/>
              <a:t>Ростов</a:t>
            </a:r>
            <a:r>
              <a:rPr lang="ru-RU" dirty="0"/>
              <a:t>-на-Дону был полностью освобожден от гитлеровских оккупантов.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532EDB-4677-4438-93EB-1D0B947CF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49"/>
          <a:stretch/>
        </p:blipFill>
        <p:spPr>
          <a:xfrm>
            <a:off x="248575" y="124289"/>
            <a:ext cx="6134470" cy="43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7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C213F4-8835-459F-9FCD-A2A4B5BAE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3" y="319598"/>
            <a:ext cx="5690586" cy="4882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C83B9-5ABB-4B4A-A385-F972F78D7243}"/>
              </a:ext>
            </a:extLst>
          </p:cNvPr>
          <p:cNvSpPr txBox="1"/>
          <p:nvPr/>
        </p:nvSpPr>
        <p:spPr>
          <a:xfrm>
            <a:off x="695418" y="5734949"/>
            <a:ext cx="114965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Жители освобожденного </a:t>
            </a:r>
            <a:r>
              <a:rPr lang="ru-RU" sz="2400" dirty="0" err="1">
                <a:solidFill>
                  <a:schemeClr val="bg1"/>
                </a:solidFill>
              </a:rPr>
              <a:t>Ростова</a:t>
            </a:r>
            <a:r>
              <a:rPr lang="ru-RU" sz="2400" dirty="0">
                <a:solidFill>
                  <a:schemeClr val="bg1"/>
                </a:solidFill>
              </a:rPr>
              <a:t>-на-Дону встречают советских конников.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07D868-32ED-4286-9963-C0BA790D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468" y="319597"/>
            <a:ext cx="5482581" cy="48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4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911432-D9AE-4805-825D-B610930B1068}"/>
              </a:ext>
            </a:extLst>
          </p:cNvPr>
          <p:cNvSpPr txBox="1"/>
          <p:nvPr/>
        </p:nvSpPr>
        <p:spPr>
          <a:xfrm>
            <a:off x="0" y="323114"/>
            <a:ext cx="11483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На фронтах Великой Отечественной войны погибли смертью храбрых 46734 жителя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Ростова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Ростов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-на-Дону вошёл в число десяти наиболее пострадавших от войны городов России.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92287-2B9D-4614-A117-E25E3F601792}"/>
              </a:ext>
            </a:extLst>
          </p:cNvPr>
          <p:cNvSpPr txBox="1"/>
          <p:nvPr/>
        </p:nvSpPr>
        <p:spPr>
          <a:xfrm>
            <a:off x="173114" y="1328134"/>
            <a:ext cx="40526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 время оккупации погибли 40 тысяч мирных граждан </a:t>
            </a:r>
            <a:r>
              <a:rPr lang="ru-RU" dirty="0" err="1"/>
              <a:t>Ростова</a:t>
            </a:r>
            <a:r>
              <a:rPr lang="ru-RU" dirty="0"/>
              <a:t>-на-Дону. 53 тысячи молодых людей были угнаны на принудительные работы в Германию, несколько тысяч из них умерли от издевательств и непосильного труда. Еще несколько тысяч ростовчан погибли от бомбежек и обстрелов жилых кварталов. К моменту освобождения в 1943 году в городе оставалось всего лишь 170 тысяч жителей, из более чем полумиллиона. Вот такая она, цена Победы.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FC38F2-9FB3-44AD-AF74-84EC9F81A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84" y="1451756"/>
            <a:ext cx="5901149" cy="41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3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764906-2DAA-44CD-AA8D-961177362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863" y="2301666"/>
            <a:ext cx="5033639" cy="4109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3C1D41-70EC-4138-BCAF-403B3ACC9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" t="2805" r="5471" b="11056"/>
          <a:stretch/>
        </p:blipFill>
        <p:spPr>
          <a:xfrm>
            <a:off x="0" y="0"/>
            <a:ext cx="4873841" cy="3595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51C88B-4846-44BD-8D71-A6EA428EF291}"/>
              </a:ext>
            </a:extLst>
          </p:cNvPr>
          <p:cNvSpPr txBox="1"/>
          <p:nvPr/>
        </p:nvSpPr>
        <p:spPr>
          <a:xfrm>
            <a:off x="-62145" y="3615321"/>
            <a:ext cx="66760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17 июля один из бомбардировщиков накрыл перекрёсток ул. Б. Садовой и пр. Будённовского, загорелось помещение нынешнего универмага, где была библиотека университета (она почти вся погорела), и до основания был разрушен "Чёрный магазин". Люди, которые находились в подвалах, оказались засыпаны. Сколько сот человек там погибло - неизвестно, развалины убрали только сверху.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DC82C-DBD6-45A0-9FD5-751B78BD5A92}"/>
              </a:ext>
            </a:extLst>
          </p:cNvPr>
          <p:cNvSpPr txBox="1"/>
          <p:nvPr/>
        </p:nvSpPr>
        <p:spPr>
          <a:xfrm>
            <a:off x="4811697" y="0"/>
            <a:ext cx="69068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Скверик у Дома книги на углу пр. Будённовского и ул. Б. Садовой - это братская могила. На этом углу находился главный ростовский предвоенный универмаг, его называли "Чёрный магазин". Внутри он был покрашен в чёрную краску, а под ним были большие подвалы, где располагались танцевальные классы. Во время войны их использовали как убежища. Поскольку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Ростов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с 8 по 22 июля 1942 года ежедневно по два-четыре часа в день варварски бомбили, люди всё время прятались. </a:t>
            </a:r>
          </a:p>
        </p:txBody>
      </p:sp>
    </p:spTree>
    <p:extLst>
      <p:ext uri="{BB962C8B-B14F-4D97-AF65-F5344CB8AC3E}">
        <p14:creationId xmlns:p14="http://schemas.microsoft.com/office/powerpoint/2010/main" val="142060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82F830-A92F-48D7-82EA-04E58B4D24E1}"/>
              </a:ext>
            </a:extLst>
          </p:cNvPr>
          <p:cNvSpPr txBox="1"/>
          <p:nvPr/>
        </p:nvSpPr>
        <p:spPr>
          <a:xfrm>
            <a:off x="4673" y="5657671"/>
            <a:ext cx="1180104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Улицы и парки </a:t>
            </a:r>
            <a:r>
              <a:rPr lang="ru-RU" sz="2000" dirty="0" err="1">
                <a:solidFill>
                  <a:schemeClr val="bg1"/>
                </a:solidFill>
              </a:rPr>
              <a:t>Ростова</a:t>
            </a:r>
            <a:r>
              <a:rPr lang="ru-RU" sz="2000" dirty="0">
                <a:solidFill>
                  <a:schemeClr val="bg1"/>
                </a:solidFill>
              </a:rPr>
              <a:t> названы именами юных героев – Вити </a:t>
            </a:r>
            <a:r>
              <a:rPr lang="ru-RU" sz="2000" dirty="0" err="1">
                <a:solidFill>
                  <a:schemeClr val="bg1"/>
                </a:solidFill>
              </a:rPr>
              <a:t>Черевичкина</a:t>
            </a:r>
            <a:r>
              <a:rPr lang="ru-RU" sz="2000" dirty="0">
                <a:solidFill>
                  <a:schemeClr val="bg1"/>
                </a:solidFill>
              </a:rPr>
              <a:t>, Володи Щербакова, Саши </a:t>
            </a:r>
            <a:r>
              <a:rPr lang="ru-RU" sz="2000" dirty="0" err="1">
                <a:solidFill>
                  <a:schemeClr val="bg1"/>
                </a:solidFill>
              </a:rPr>
              <a:t>Чебанова</a:t>
            </a:r>
            <a:r>
              <a:rPr lang="ru-RU" sz="2000" dirty="0">
                <a:solidFill>
                  <a:schemeClr val="bg1"/>
                </a:solidFill>
              </a:rPr>
              <a:t>, Зиновия Знаменского, Кости Поповского, погибших в схватках с оккупантами.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DDA2E6-8A52-4D1A-B57C-57808B7EB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151" y="0"/>
            <a:ext cx="7324077" cy="55929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A00AF5-D880-419D-A683-EB97C931C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" y="0"/>
            <a:ext cx="2161477" cy="2938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B48DEA-BEDF-4C7F-B93A-6E4882E987D3}"/>
              </a:ext>
            </a:extLst>
          </p:cNvPr>
          <p:cNvSpPr txBox="1"/>
          <p:nvPr/>
        </p:nvSpPr>
        <p:spPr>
          <a:xfrm>
            <a:off x="315157" y="2218509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Саша Чебанов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E7D69C-A34E-4BE7-AD96-418CBC41D0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34"/>
          <a:stretch/>
        </p:blipFill>
        <p:spPr>
          <a:xfrm>
            <a:off x="-4439" y="2587842"/>
            <a:ext cx="2161476" cy="3005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9B9F21-2E07-4607-ADA9-884D6E43A9EE}"/>
              </a:ext>
            </a:extLst>
          </p:cNvPr>
          <p:cNvSpPr txBox="1"/>
          <p:nvPr/>
        </p:nvSpPr>
        <p:spPr>
          <a:xfrm>
            <a:off x="4674" y="5157019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Володя Щербаков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7EC9EF-B660-4E63-8782-ABCEA59AD7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464" t="-2079" r="536" b="2079"/>
          <a:stretch/>
        </p:blipFill>
        <p:spPr>
          <a:xfrm>
            <a:off x="9535907" y="33002"/>
            <a:ext cx="2399169" cy="29385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BD6733-69DE-473F-AE4B-36EB9E003C3C}"/>
              </a:ext>
            </a:extLst>
          </p:cNvPr>
          <p:cNvSpPr txBox="1"/>
          <p:nvPr/>
        </p:nvSpPr>
        <p:spPr>
          <a:xfrm>
            <a:off x="9499342" y="2851584"/>
            <a:ext cx="6134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Витя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Черевичкин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4D2733-DFB0-4AFC-8389-0E6C58F4AC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94" t="4717" r="7353" b="13676"/>
          <a:stretch/>
        </p:blipFill>
        <p:spPr>
          <a:xfrm>
            <a:off x="9499342" y="3129792"/>
            <a:ext cx="2435734" cy="25278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BA234E-D768-4909-B098-0C2F58A2958D}"/>
              </a:ext>
            </a:extLst>
          </p:cNvPr>
          <p:cNvSpPr txBox="1"/>
          <p:nvPr/>
        </p:nvSpPr>
        <p:spPr>
          <a:xfrm>
            <a:off x="10025849" y="5288339"/>
            <a:ext cx="7858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Эдик Жмайлов</a:t>
            </a:r>
          </a:p>
        </p:txBody>
      </p:sp>
    </p:spTree>
    <p:extLst>
      <p:ext uri="{BB962C8B-B14F-4D97-AF65-F5344CB8AC3E}">
        <p14:creationId xmlns:p14="http://schemas.microsoft.com/office/powerpoint/2010/main" val="322001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0E752-2E7E-4F41-8568-9225289D32F7}"/>
              </a:ext>
            </a:extLst>
          </p:cNvPr>
          <p:cNvSpPr txBox="1"/>
          <p:nvPr/>
        </p:nvSpPr>
        <p:spPr>
          <a:xfrm>
            <a:off x="0" y="0"/>
            <a:ext cx="4643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D67B5F-0E31-4B0C-921C-75ABF648A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3"/>
          <a:stretch/>
        </p:blipFill>
        <p:spPr>
          <a:xfrm>
            <a:off x="87109" y="71021"/>
            <a:ext cx="7642381" cy="546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FE654A-9507-45FA-B691-F2864DFAE864}"/>
              </a:ext>
            </a:extLst>
          </p:cNvPr>
          <p:cNvSpPr txBox="1"/>
          <p:nvPr/>
        </p:nvSpPr>
        <p:spPr>
          <a:xfrm>
            <a:off x="7816599" y="129635"/>
            <a:ext cx="389304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/>
              <a:t>Кумженская</a:t>
            </a:r>
            <a:r>
              <a:rPr lang="ru-RU" sz="2400" dirty="0"/>
              <a:t> стрелка, откуда берет свое начало донская протока Мертвый Донец, для </a:t>
            </a:r>
            <a:r>
              <a:rPr lang="ru-RU" sz="2400" dirty="0" err="1"/>
              <a:t>Ростова</a:t>
            </a:r>
            <a:r>
              <a:rPr lang="ru-RU" sz="2400" dirty="0"/>
              <a:t> является знаковым местом. Отсюда в феврале 1943 года был направлен главный удар советских войск, освобождавших наш город от немецко-фашистских оккупантов. Здесь находятся братские могилы красноармейцев, погибших в боях за </a:t>
            </a:r>
            <a:r>
              <a:rPr lang="ru-RU" sz="2400" dirty="0" err="1"/>
              <a:t>Ростов</a:t>
            </a:r>
            <a:r>
              <a:rPr lang="ru-RU" sz="2400" dirty="0"/>
              <a:t> в 1941, 1942 и 1943 годах.</a:t>
            </a:r>
          </a:p>
          <a:p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90D79F-B1A4-4C7A-8C18-A0EEBB892747}"/>
              </a:ext>
            </a:extLst>
          </p:cNvPr>
          <p:cNvSpPr txBox="1"/>
          <p:nvPr/>
        </p:nvSpPr>
        <p:spPr>
          <a:xfrm>
            <a:off x="155359" y="129635"/>
            <a:ext cx="6134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Монумент «Штурм» в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Кумженской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роще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308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328F32-63CA-4B99-9730-82BB49DB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43348" cy="5610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03A58-2F76-421A-A28E-65DAB2754FF8}"/>
              </a:ext>
            </a:extLst>
          </p:cNvPr>
          <p:cNvSpPr txBox="1"/>
          <p:nvPr/>
        </p:nvSpPr>
        <p:spPr>
          <a:xfrm>
            <a:off x="1384917" y="5781128"/>
            <a:ext cx="8118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Мемориальный комплекс «Павшим воинам»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30756-4296-46D4-B08C-4A28EA9B98E1}"/>
              </a:ext>
            </a:extLst>
          </p:cNvPr>
          <p:cNvSpPr txBox="1"/>
          <p:nvPr/>
        </p:nvSpPr>
        <p:spPr>
          <a:xfrm>
            <a:off x="6143348" y="0"/>
            <a:ext cx="567283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В сквере имени Фрунзе, вблизи площади К. Маркса, на братских могилах  советских воинов, павших в боях за освобождение </a:t>
            </a:r>
            <a:r>
              <a:rPr lang="ru-RU" sz="2800" dirty="0" err="1"/>
              <a:t>Ростова</a:t>
            </a:r>
            <a:r>
              <a:rPr lang="ru-RU" sz="2800" dirty="0"/>
              <a:t> от гитлеровских оккупантов в 1941 и 1943 годах, а также на братских могилах погибших мирных жителей, после освобождения города был установлен увенчанный пятиконечной звездой высокий четырехгранный металлический обелиск на постаменте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766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92D394-CBB5-4AE8-96B4-995BE2FCAA65}"/>
              </a:ext>
            </a:extLst>
          </p:cNvPr>
          <p:cNvSpPr txBox="1"/>
          <p:nvPr/>
        </p:nvSpPr>
        <p:spPr>
          <a:xfrm>
            <a:off x="0" y="0"/>
            <a:ext cx="504251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Братская могила военных летчиков и мирных жителей города погибших и замученных гитлеровцами в годы Великой Отечественной войны.</a:t>
            </a:r>
          </a:p>
          <a:p>
            <a:r>
              <a:rPr lang="ru-RU" sz="2400" dirty="0"/>
              <a:t>На одной из мемориальных плит выбит текст: «Здесь похоронены 1800 советских граждан замученных и расстрелянных в 1941 – 1943 гг. немецко-фашистскими захватчиками. Людям погибшим, но победившим!»</a:t>
            </a:r>
          </a:p>
          <a:p>
            <a:r>
              <a:rPr lang="ru-RU" sz="2400" dirty="0"/>
              <a:t>Здесь захоронен Герой Советского Союза, летчик И.Я. Сержантов, защищавший город и погибший в небе над Ростовом.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8A37E2-45B2-4551-94E3-E87528EF8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8" t="-7156" r="3717" b="7156"/>
          <a:stretch/>
        </p:blipFill>
        <p:spPr>
          <a:xfrm>
            <a:off x="5202316" y="-327922"/>
            <a:ext cx="6383044" cy="5787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579AA2-A8D2-40AD-96DD-2E6BD0EC6297}"/>
              </a:ext>
            </a:extLst>
          </p:cNvPr>
          <p:cNvSpPr txBox="1"/>
          <p:nvPr/>
        </p:nvSpPr>
        <p:spPr>
          <a:xfrm>
            <a:off x="603681" y="5774354"/>
            <a:ext cx="11283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Братская могила №61- 697, погибших   в Великую Отечественную войну в </a:t>
            </a:r>
            <a:r>
              <a:rPr lang="ru-RU" sz="2400" dirty="0" err="1">
                <a:solidFill>
                  <a:schemeClr val="bg1"/>
                </a:solidFill>
              </a:rPr>
              <a:t>Ростове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49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D492162-2CB3-486F-9311-40EAECEA29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1" y="15699"/>
            <a:ext cx="5635319" cy="5621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BBEAD6-2CCA-4B7C-B4CE-C0DC50EC3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512" y="15698"/>
            <a:ext cx="6018279" cy="5621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DC3949-E927-4861-9415-97C8AB92E72E}"/>
              </a:ext>
            </a:extLst>
          </p:cNvPr>
          <p:cNvSpPr txBox="1"/>
          <p:nvPr/>
        </p:nvSpPr>
        <p:spPr>
          <a:xfrm>
            <a:off x="0" y="5637075"/>
            <a:ext cx="117939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22 июня 1941 года мирную жизнь прервала война – Германия и ее союзники напали на нашу страну. </a:t>
            </a:r>
            <a:r>
              <a:rPr lang="ru-RU" dirty="0" err="1">
                <a:solidFill>
                  <a:schemeClr val="bg1"/>
                </a:solidFill>
              </a:rPr>
              <a:t>Ростов</a:t>
            </a:r>
            <a:r>
              <a:rPr lang="ru-RU" dirty="0">
                <a:solidFill>
                  <a:schemeClr val="bg1"/>
                </a:solidFill>
              </a:rPr>
              <a:t> в планах фашистского командования был стратегической целью – как «ворота на Кавказ» - к нефти, пшенице, углю, руде.</a:t>
            </a:r>
          </a:p>
        </p:txBody>
      </p:sp>
    </p:spTree>
    <p:extLst>
      <p:ext uri="{BB962C8B-B14F-4D97-AF65-F5344CB8AC3E}">
        <p14:creationId xmlns:p14="http://schemas.microsoft.com/office/powerpoint/2010/main" val="187154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B07717-3AE4-4426-AD0C-2DFB958DA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47533" cy="54331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5DC8F1-2D87-4F79-A054-634C9ACFE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77" y="-1"/>
            <a:ext cx="5060272" cy="5433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308112-ECA1-46F4-87A5-D1849690B764}"/>
              </a:ext>
            </a:extLst>
          </p:cNvPr>
          <p:cNvSpPr txBox="1"/>
          <p:nvPr/>
        </p:nvSpPr>
        <p:spPr>
          <a:xfrm>
            <a:off x="0" y="5610662"/>
            <a:ext cx="11443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Братское захоронение 1500 советских граждан, мирных жителей города </a:t>
            </a:r>
            <a:r>
              <a:rPr lang="ru-RU" sz="2400" dirty="0" err="1">
                <a:solidFill>
                  <a:schemeClr val="bg1"/>
                </a:solidFill>
              </a:rPr>
              <a:t>Ростова</a:t>
            </a:r>
            <a:r>
              <a:rPr lang="ru-RU" sz="2400" dirty="0">
                <a:solidFill>
                  <a:schemeClr val="bg1"/>
                </a:solidFill>
              </a:rPr>
              <a:t>-на-Дону, расстрелянных фашистскими оккупантами в 1943 году</a:t>
            </a:r>
          </a:p>
        </p:txBody>
      </p:sp>
    </p:spTree>
    <p:extLst>
      <p:ext uri="{BB962C8B-B14F-4D97-AF65-F5344CB8AC3E}">
        <p14:creationId xmlns:p14="http://schemas.microsoft.com/office/powerpoint/2010/main" val="225192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9DC2CA-EA80-4C59-A642-0C1F8F5B9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25" y="1"/>
            <a:ext cx="10777492" cy="56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49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A8FD76-F4A7-4B9A-AB09-FFD86656A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33" r="3338" b="19612"/>
          <a:stretch/>
        </p:blipFill>
        <p:spPr>
          <a:xfrm>
            <a:off x="115409" y="82118"/>
            <a:ext cx="11381174" cy="55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F00880-B8FD-4E77-A0A0-39920E26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5" y="236568"/>
            <a:ext cx="6800295" cy="5329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8DDED5-85D3-4EB1-B965-DD4ADAB0F9CB}"/>
              </a:ext>
            </a:extLst>
          </p:cNvPr>
          <p:cNvSpPr txBox="1"/>
          <p:nvPr/>
        </p:nvSpPr>
        <p:spPr>
          <a:xfrm>
            <a:off x="137605" y="5566298"/>
            <a:ext cx="11119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21 ноября 1941 г., начало первой оккупации. Дивизия СС "</a:t>
            </a:r>
            <a:r>
              <a:rPr lang="ru-RU" dirty="0" err="1">
                <a:solidFill>
                  <a:schemeClr val="bg1"/>
                </a:solidFill>
              </a:rPr>
              <a:t>Лейбштандарт</a:t>
            </a:r>
            <a:r>
              <a:rPr lang="ru-RU" dirty="0">
                <a:solidFill>
                  <a:schemeClr val="bg1"/>
                </a:solidFill>
              </a:rPr>
              <a:t> Адольф Гитлер" и части 1 танковой армии Клейста входят в город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72DB2F-E046-4081-A9B5-126E5798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892" y="107458"/>
            <a:ext cx="4509856" cy="54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6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373385-E11C-4A09-8690-36903D843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2" y="88777"/>
            <a:ext cx="6566720" cy="5174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BB828-BCEF-47CC-B9AC-D734A37121EC}"/>
              </a:ext>
            </a:extLst>
          </p:cNvPr>
          <p:cNvSpPr txBox="1"/>
          <p:nvPr/>
        </p:nvSpPr>
        <p:spPr>
          <a:xfrm>
            <a:off x="6693762" y="0"/>
            <a:ext cx="52067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Из добровольцев, не подлежащих призыву в армию, в </a:t>
            </a:r>
            <a:r>
              <a:rPr lang="ru-RU" sz="2400" dirty="0" err="1"/>
              <a:t>Ростове</a:t>
            </a:r>
            <a:r>
              <a:rPr lang="ru-RU" sz="2400" dirty="0"/>
              <a:t> в июле-октябре 1941-го года были сформированы Стрелковый и Коммунистический полки народного ополчения, которые 10 ноября были слиты в Ростовский стрелковый полк народного ополчения (командир – майор </a:t>
            </a:r>
            <a:r>
              <a:rPr lang="ru-RU" sz="2400" dirty="0" err="1"/>
              <a:t>М.А.Варфоломеев</a:t>
            </a:r>
            <a:r>
              <a:rPr lang="ru-RU" sz="2400" dirty="0"/>
              <a:t>, бывший до войны заместителем директора Автосборочного завода, комиссар – </a:t>
            </a:r>
            <a:r>
              <a:rPr lang="ru-RU" sz="2400" dirty="0" err="1"/>
              <a:t>П.А.Штахановский</a:t>
            </a:r>
            <a:r>
              <a:rPr lang="ru-RU" sz="2400" dirty="0"/>
              <a:t>, работавший начальником отдела кадров СКЖД)</a:t>
            </a:r>
          </a:p>
        </p:txBody>
      </p:sp>
    </p:spTree>
    <p:extLst>
      <p:ext uri="{BB962C8B-B14F-4D97-AF65-F5344CB8AC3E}">
        <p14:creationId xmlns:p14="http://schemas.microsoft.com/office/powerpoint/2010/main" val="4081740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66EA81-4048-4631-9A45-8A818C95A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46087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BEB5A-F38D-4A93-88E3-BF048C59A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189608"/>
            <a:ext cx="6269854" cy="4247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DE5E7F-90AB-4718-AA74-67DD6490CEF6}"/>
              </a:ext>
            </a:extLst>
          </p:cNvPr>
          <p:cNvSpPr txBox="1"/>
          <p:nvPr/>
        </p:nvSpPr>
        <p:spPr>
          <a:xfrm>
            <a:off x="5715000" y="133139"/>
            <a:ext cx="6134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Все атаки немецких 13-й и 14-й танковых дивизий и </a:t>
            </a:r>
            <a:r>
              <a:rPr lang="ru-RU" dirty="0" err="1"/>
              <a:t>эсесовцев</a:t>
            </a:r>
            <a:r>
              <a:rPr lang="ru-RU" dirty="0"/>
              <a:t> «</a:t>
            </a:r>
            <a:r>
              <a:rPr lang="ru-RU" dirty="0" err="1"/>
              <a:t>Лейбштандарта</a:t>
            </a:r>
            <a:r>
              <a:rPr lang="ru-RU" dirty="0"/>
              <a:t> «Адольф Гитлер» были отбиты ценою тяжких потерь: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2B9FC-923D-4B11-A394-7F45B0C4DFFB}"/>
              </a:ext>
            </a:extLst>
          </p:cNvPr>
          <p:cNvSpPr txBox="1"/>
          <p:nvPr/>
        </p:nvSpPr>
        <p:spPr>
          <a:xfrm>
            <a:off x="207146" y="4647243"/>
            <a:ext cx="6134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 кургана Бербер-Оба отличилась батарея 606-го стрелкового полка лейтенанта </a:t>
            </a:r>
            <a:r>
              <a:rPr lang="ru-RU" dirty="0" err="1"/>
              <a:t>С.Оганова</a:t>
            </a:r>
            <a:r>
              <a:rPr lang="ru-RU" dirty="0"/>
              <a:t> и политрука </a:t>
            </a:r>
            <a:r>
              <a:rPr lang="ru-RU" dirty="0" err="1"/>
              <a:t>С.Вавилова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9204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6591B0-74AD-4D57-AF19-3205DEAE1952}"/>
              </a:ext>
            </a:extLst>
          </p:cNvPr>
          <p:cNvSpPr txBox="1"/>
          <p:nvPr/>
        </p:nvSpPr>
        <p:spPr>
          <a:xfrm>
            <a:off x="5409462" y="2710303"/>
            <a:ext cx="62809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Шестнадцать артиллеристов ценой жизни отразили атаку пятидесяти танков, двенадцать из которых сожгли, а восемнадцать подбили. Герои – артиллеристы посмертно были награждены орденами и медалями, а </a:t>
            </a:r>
            <a:r>
              <a:rPr lang="ru-RU" sz="2400" dirty="0" err="1"/>
              <a:t>Оганов</a:t>
            </a:r>
            <a:r>
              <a:rPr lang="ru-RU" sz="2400" dirty="0"/>
              <a:t> и Вавилов удостоены звания Героев Советского Союза. Их именами названы улицы </a:t>
            </a:r>
            <a:r>
              <a:rPr lang="ru-RU" sz="2400" dirty="0" err="1"/>
              <a:t>Ростова</a:t>
            </a:r>
            <a:r>
              <a:rPr lang="ru-RU" sz="2400" dirty="0"/>
              <a:t>, а на месте гибели установлен величественный мемориал.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47139B-1722-4DE9-832B-7C4AB6B26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5" y="0"/>
            <a:ext cx="5131293" cy="63605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9ED022-81B3-4CD0-A362-49D0DCBDE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523" y="73370"/>
            <a:ext cx="5472297" cy="26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36DBB5-83C9-48CF-BAC9-618E34DE7D8A}"/>
              </a:ext>
            </a:extLst>
          </p:cNvPr>
          <p:cNvSpPr txBox="1"/>
          <p:nvPr/>
        </p:nvSpPr>
        <p:spPr>
          <a:xfrm>
            <a:off x="310717" y="204185"/>
            <a:ext cx="510466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Первая оккупация города длилась восемь дней и вошла в историю как «кровавая неделя». Эсэсовцы дивизии «Лейб-штандарт «Адольф Гитлер» расстреляли и замучили сотни мирных граждан – стариков, женщин, детей, особенно в Пролетарском районе города </a:t>
            </a:r>
            <a:r>
              <a:rPr lang="ru-RU" sz="2000" dirty="0" err="1"/>
              <a:t>Ростова</a:t>
            </a:r>
            <a:r>
              <a:rPr lang="ru-RU" sz="2000" dirty="0"/>
              <a:t> – на  1-й Советской улице, у дома номер 2 лежала груда из 90 трупов жителей этого дома, на 36-й линии, около детского дома, был убит 61 человек, на углу 40-й линии и улицы </a:t>
            </a:r>
            <a:r>
              <a:rPr lang="ru-RU" sz="2000" dirty="0" err="1"/>
              <a:t>Мурлычева</a:t>
            </a:r>
            <a:r>
              <a:rPr lang="ru-RU" sz="2000" dirty="0"/>
              <a:t> фашисты открыли огонь по очереди за хлебом, убив 43 человек - стариков, женщин и детей, на Армянском кладбище гитлеровцы расстреляли из пулеметов до двухсот местных жителей.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9E1BBB-3DF8-464B-B6E5-8157EA1CA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975" y="204186"/>
            <a:ext cx="5779360" cy="51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0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C94AEC-6375-4398-97FA-567CBB55F6A4}"/>
              </a:ext>
            </a:extLst>
          </p:cNvPr>
          <p:cNvSpPr txBox="1"/>
          <p:nvPr/>
        </p:nvSpPr>
        <p:spPr>
          <a:xfrm>
            <a:off x="963227" y="5741375"/>
            <a:ext cx="11137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 парке имени Фрунзе зверски убили  Витю </a:t>
            </a:r>
            <a:r>
              <a:rPr lang="ru-RU" sz="2400" dirty="0" err="1">
                <a:solidFill>
                  <a:schemeClr val="bg1"/>
                </a:solidFill>
              </a:rPr>
              <a:t>Черевичкина</a:t>
            </a:r>
            <a:r>
              <a:rPr lang="ru-RU" sz="2400" dirty="0">
                <a:solidFill>
                  <a:schemeClr val="bg1"/>
                </a:solidFill>
              </a:rPr>
              <a:t> и его голубей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4B45BE-0AE5-4DC3-BB72-58CBAB9A4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99137" cy="39588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66CF96-5ACC-4E08-B36D-B6FA7E09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881" y="1283738"/>
            <a:ext cx="4098524" cy="35663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64D517-02A5-42A5-94BC-FEC0AEBD9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396" y="2150158"/>
            <a:ext cx="5083206" cy="34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4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1083</TotalTime>
  <Words>1789</Words>
  <Application>Microsoft Office PowerPoint</Application>
  <PresentationFormat>Широкоэкранный</PresentationFormat>
  <Paragraphs>77</Paragraphs>
  <Slides>32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Impact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 ФЕВРАЛЯ - ДЕНЬ ОСВОБОЖДЕНИЯ РОСТОВА-НА -ДОНУ</dc:title>
  <dc:creator>Admin</dc:creator>
  <cp:lastModifiedBy>Admin</cp:lastModifiedBy>
  <cp:revision>39</cp:revision>
  <cp:lastPrinted>2021-02-17T11:00:07Z</cp:lastPrinted>
  <dcterms:created xsi:type="dcterms:W3CDTF">2021-02-03T07:09:49Z</dcterms:created>
  <dcterms:modified xsi:type="dcterms:W3CDTF">2021-06-11T07:44:41Z</dcterms:modified>
</cp:coreProperties>
</file>