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6" r:id="rId4"/>
    <p:sldId id="259" r:id="rId5"/>
    <p:sldId id="258" r:id="rId6"/>
    <p:sldId id="269" r:id="rId7"/>
    <p:sldId id="271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2" r:id="rId16"/>
    <p:sldId id="283" r:id="rId17"/>
    <p:sldId id="280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590" autoAdjust="0"/>
  </p:normalViewPr>
  <p:slideViewPr>
    <p:cSldViewPr>
      <p:cViewPr>
        <p:scale>
          <a:sx n="70" d="100"/>
          <a:sy n="70" d="100"/>
        </p:scale>
        <p:origin x="-13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7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0C07-4C20-4F2A-9F59-B3372F8FCC4C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D6EE-D237-421A-8BF4-D7A9B81D3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0C07-4C20-4F2A-9F59-B3372F8FCC4C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D6EE-D237-421A-8BF4-D7A9B81D3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0C07-4C20-4F2A-9F59-B3372F8FCC4C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D6EE-D237-421A-8BF4-D7A9B81D374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0C07-4C20-4F2A-9F59-B3372F8FCC4C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D6EE-D237-421A-8BF4-D7A9B81D37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0C07-4C20-4F2A-9F59-B3372F8FCC4C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D6EE-D237-421A-8BF4-D7A9B81D3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0C07-4C20-4F2A-9F59-B3372F8FCC4C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D6EE-D237-421A-8BF4-D7A9B81D37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0C07-4C20-4F2A-9F59-B3372F8FCC4C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D6EE-D237-421A-8BF4-D7A9B81D3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0C07-4C20-4F2A-9F59-B3372F8FCC4C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D6EE-D237-421A-8BF4-D7A9B81D3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0C07-4C20-4F2A-9F59-B3372F8FCC4C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D6EE-D237-421A-8BF4-D7A9B81D3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0C07-4C20-4F2A-9F59-B3372F8FCC4C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D6EE-D237-421A-8BF4-D7A9B81D37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0C07-4C20-4F2A-9F59-B3372F8FCC4C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D6EE-D237-421A-8BF4-D7A9B81D37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9730C07-4C20-4F2A-9F59-B3372F8FCC4C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AFBD6EE-D237-421A-8BF4-D7A9B81D37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2564904"/>
            <a:ext cx="3923928" cy="1656184"/>
          </a:xfrm>
        </p:spPr>
        <p:txBody>
          <a:bodyPr>
            <a:normAutofit fontScale="92500"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Индивидуальный проект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бюджетное профессиональное образовательное учреждение  Вологодской области «Череповецкий металлургический колледж  имени академика И.П.Бардина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»</a:t>
            </a:r>
            <a:endParaRPr lang="en-US" sz="1600" dirty="0" smtClean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9691" y="1023119"/>
            <a:ext cx="7764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Международный туризм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476157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76056" y="4365104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Bookman Old Style" pitchFamily="18" charset="0"/>
              </a:rPr>
              <a:t>Выполнил студент </a:t>
            </a:r>
            <a:endParaRPr lang="ru-RU" sz="1600" dirty="0" smtClean="0">
              <a:latin typeface="Bookman Old Style" pitchFamily="18" charset="0"/>
            </a:endParaRPr>
          </a:p>
          <a:p>
            <a:pPr algn="r"/>
            <a:r>
              <a:rPr lang="ru-RU" sz="1600" dirty="0" smtClean="0">
                <a:latin typeface="Bookman Old Style" pitchFamily="18" charset="0"/>
              </a:rPr>
              <a:t>группы 1-ПКС:</a:t>
            </a:r>
            <a:endParaRPr lang="ru-RU" sz="1600" dirty="0" smtClean="0">
              <a:latin typeface="Bookman Old Style" pitchFamily="18" charset="0"/>
            </a:endParaRPr>
          </a:p>
          <a:p>
            <a:pPr algn="r"/>
            <a:r>
              <a:rPr lang="ru-RU" sz="1600" dirty="0" err="1" smtClean="0">
                <a:latin typeface="Bookman Old Style" pitchFamily="18" charset="0"/>
              </a:rPr>
              <a:t>Губин</a:t>
            </a:r>
            <a:r>
              <a:rPr lang="ru-RU" sz="1600" dirty="0" smtClean="0">
                <a:latin typeface="Bookman Old Style" pitchFamily="18" charset="0"/>
              </a:rPr>
              <a:t> Никита Александрович</a:t>
            </a:r>
          </a:p>
          <a:p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052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2354604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</a:rPr>
              <a:t>КЛИМАТ В ГРЕЦИИ</a:t>
            </a: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 Если решаетесь ехать на отдых в Грецию, то в любом случае вы должны быть любителем жаркого солнца, потому что здесь в году более 300 солнечных дней. И в любом случае, кроме зимы, конечно, в Греции будет жарко и сухо. В какой именно период года приехать точного совета нет – все зависит от того, кому какая погода по душе. Любите жару – добро пожаловать в июле-августе, в Афины или на один из островов. Кстати, в Афинах будет жарче, чем на островах, где более мягкий климат. Если это вас не вдохновляет - Крит и Родос ждут в мае, июне или сентябре-октябре. Ну, а прохладнее всего в Северной Греции, где даже курортный сезон начинается позже – в мае, и длится до сентября, в то время как на островах охватывает период с апреля по октябрь. Ночью же в каждой части страны бывает прохладно из-за постоянного бриза</a:t>
            </a:r>
            <a:endParaRPr lang="ru-RU" sz="1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40968"/>
            <a:ext cx="5509816" cy="3155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7772400" cy="2714644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ПЛЯЖИ В ГРЕЦИИ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 Да-да, именно песок, потому что галечные пляжи в Греции встречаются редко. Пляжи еще можно разделить на шумные и не очень, находятся они на материке и островах соответственно. Обратите внимание, что пляжи, все до одного, муниципальные. Доподлинно неизвестно, можно ли сэкономить, принося на пляж свои лежанки и зонтики, но на самом пляже их можно только арендовать, и стоит это около 4 евро в день. Но даже если в списке расходов этого вы не рассчитали – не расстраивайтесь! Возможно, вам повезет, и вы попадете в один из тех отелей, которые ставят бесплатные зонтики и лежанки. </a:t>
            </a: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27650" name="Picture 2" descr="https://tourism-travel-guide.ru/wp-content/uploads/2017/08/IMG_1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429000"/>
            <a:ext cx="4501344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2" name="Picture 4" descr="https://wallbox.ru/wallpapers/main/201230/peyzazhi-4365cd4de4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071942"/>
            <a:ext cx="4114829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4239158" cy="3416080"/>
          </a:xfrm>
        </p:spPr>
        <p:txBody>
          <a:bodyPr>
            <a:norm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Bookman Old Style" pitchFamily="18" charset="0"/>
              </a:rPr>
              <a:t>ОТЕЛИ ГРЕЦИИ</a:t>
            </a:r>
            <a:r>
              <a:rPr lang="ru-RU" sz="1300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13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1300" dirty="0" smtClean="0">
                <a:solidFill>
                  <a:schemeClr val="tx1"/>
                </a:solidFill>
                <a:latin typeface="Bookman Old Style" pitchFamily="18" charset="0"/>
              </a:rPr>
              <a:t> Так вот, как раз об отелях. Просить поселить в отель со «звездами» не нужно, потому что вместо них греческие отели имеют категорию, которая отображает количество звезд: 2 «звезды» это С, 3 «звезды» -это В, 4 «звезды» - это А, пятизвездочные отели – категория </a:t>
            </a:r>
            <a:r>
              <a:rPr lang="ru-RU" sz="1300" dirty="0" err="1" smtClean="0">
                <a:solidFill>
                  <a:schemeClr val="tx1"/>
                </a:solidFill>
                <a:latin typeface="Bookman Old Style" pitchFamily="18" charset="0"/>
              </a:rPr>
              <a:t>deluxe</a:t>
            </a:r>
            <a:r>
              <a:rPr lang="ru-RU" sz="1300" dirty="0" smtClean="0">
                <a:solidFill>
                  <a:schemeClr val="tx1"/>
                </a:solidFill>
                <a:latin typeface="Bookman Old Style" pitchFamily="18" charset="0"/>
              </a:rPr>
              <a:t>. К экскурсионному маршруту скорее всего предложат отель категории В или С, без особого шика и вычурности, но со всем, что необходимо рядовому туристу. Есть и ряд отелей, предназначенных для отдыха с детьми. Что же качается качества, пляжные отели Греции отнюдь не хуже других средиземноморских побратимов. </a:t>
            </a:r>
            <a:endParaRPr lang="ru-RU" sz="13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29698" name="Picture 2" descr="http://www.rentvillasgr.com/villas/crete/photobig/16052016213003-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000107"/>
            <a:ext cx="3881849" cy="2730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0" name="Picture 4" descr="http://www.mayel.ru/new/wp-content/uploads/2018/02/cape-sounio-luxury-beach-resort-in-greece-8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730922"/>
            <a:ext cx="5475044" cy="2706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72400" cy="1524000"/>
          </a:xfrm>
        </p:spPr>
        <p:txBody>
          <a:bodyPr>
            <a:noAutofit/>
          </a:bodyPr>
          <a:lstStyle/>
          <a:p>
            <a:pPr algn="l"/>
            <a:r>
              <a:rPr lang="ru-RU" sz="1600" dirty="0" err="1" smtClean="0">
                <a:solidFill>
                  <a:schemeClr val="tx1"/>
                </a:solidFill>
                <a:latin typeface="Bookman Old Style" pitchFamily="18" charset="0"/>
              </a:rPr>
              <a:t>The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Bookman Old Style" pitchFamily="18" charset="0"/>
              </a:rPr>
              <a:t>White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Bookman Old Style" pitchFamily="18" charset="0"/>
              </a:rPr>
              <a:t>Palace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- отель на самом берегу моря, где отдыхая у себя в номере Вы можете слышать, как волны мягко плещутся у вашего балкона. Отель поразит гостей своей новизной и признанным гостеприимством. Архитектурный стиль подчеркивает уникальность месторасположения отеля, где из каждой точки взору открываются завораживающие </a:t>
            </a:r>
            <a:r>
              <a:rPr lang="ru-RU" sz="1600" dirty="0" err="1" smtClean="0">
                <a:solidFill>
                  <a:schemeClr val="tx1"/>
                </a:solidFill>
                <a:latin typeface="Bookman Old Style" pitchFamily="18" charset="0"/>
              </a:rPr>
              <a:t>понорамные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 виды на море и город </a:t>
            </a:r>
            <a:r>
              <a:rPr lang="ru-RU" sz="1600" dirty="0" err="1" smtClean="0">
                <a:solidFill>
                  <a:schemeClr val="tx1"/>
                </a:solidFill>
                <a:latin typeface="Bookman Old Style" pitchFamily="18" charset="0"/>
              </a:rPr>
              <a:t>Ретимно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. Многие постоянные гости </a:t>
            </a:r>
            <a:r>
              <a:rPr lang="ru-RU" sz="1600" dirty="0" err="1" smtClean="0">
                <a:solidFill>
                  <a:schemeClr val="tx1"/>
                </a:solidFill>
                <a:latin typeface="Bookman Old Style" pitchFamily="18" charset="0"/>
              </a:rPr>
              <a:t>El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Bookman Old Style" pitchFamily="18" charset="0"/>
              </a:rPr>
              <a:t>Greco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 подтвердят, что безупречный сервис </a:t>
            </a:r>
            <a:r>
              <a:rPr lang="ru-RU" sz="1600" dirty="0" err="1" smtClean="0">
                <a:solidFill>
                  <a:schemeClr val="tx1"/>
                </a:solidFill>
                <a:latin typeface="Bookman Old Style" pitchFamily="18" charset="0"/>
              </a:rPr>
              <a:t>Grecotel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 удовлетворит любые пожелания.</a:t>
            </a: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30722" name="Picture 2" descr="http://www.paks.ru/workdir/hotel_photos/29/14694/big_261_grecotel-el-greco_7025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4"/>
            <a:ext cx="4796552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4" name="Picture 4" descr="https://bystar.by/uploaded/14/1427279181-0-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4143380"/>
            <a:ext cx="3957590" cy="2303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500694" y="2357430"/>
            <a:ext cx="33575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Bookman Old Style" pitchFamily="18" charset="0"/>
              </a:rPr>
              <a:t>Расположение На самом берегу моря, в 9 км от города </a:t>
            </a:r>
            <a:r>
              <a:rPr lang="ru-RU" sz="1600" dirty="0" err="1" smtClean="0">
                <a:latin typeface="Bookman Old Style" pitchFamily="18" charset="0"/>
              </a:rPr>
              <a:t>Ретимно</a:t>
            </a:r>
            <a:r>
              <a:rPr lang="ru-RU" sz="1600" dirty="0" smtClean="0">
                <a:latin typeface="Bookman Old Style" pitchFamily="18" charset="0"/>
              </a:rPr>
              <a:t>. Ближайшая автобусная остановка находится в непосредственной близости от отеля</a:t>
            </a:r>
            <a:endParaRPr lang="ru-RU" sz="16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772400" cy="178595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Инфраструктура: основной ресторан, </a:t>
            </a:r>
            <a:r>
              <a:rPr lang="ru-RU" sz="1600" dirty="0" err="1" smtClean="0">
                <a:solidFill>
                  <a:schemeClr val="tx1"/>
                </a:solidFill>
                <a:latin typeface="Bookman Old Style" pitchFamily="18" charset="0"/>
              </a:rPr>
              <a:t>Sunset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Bookman Old Style" pitchFamily="18" charset="0"/>
              </a:rPr>
              <a:t>лаундж-бар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Bookman Old Style" pitchFamily="18" charset="0"/>
              </a:rPr>
              <a:t>White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Bookman Old Style" pitchFamily="18" charset="0"/>
              </a:rPr>
              <a:t>the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Bookman Old Style" pitchFamily="18" charset="0"/>
              </a:rPr>
              <a:t>Club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Bookman Old Style" pitchFamily="18" charset="0"/>
              </a:rPr>
              <a:t>a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Bookman Old Style" pitchFamily="18" charset="0"/>
              </a:rPr>
              <a:t>la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Bookman Old Style" pitchFamily="18" charset="0"/>
              </a:rPr>
              <a:t>carte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 ресторан, </a:t>
            </a:r>
            <a:r>
              <a:rPr lang="ru-RU" sz="1600" dirty="0" err="1" smtClean="0">
                <a:solidFill>
                  <a:schemeClr val="tx1"/>
                </a:solidFill>
                <a:latin typeface="Bookman Old Style" pitchFamily="18" charset="0"/>
              </a:rPr>
              <a:t>Yalos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Bookman Old Style" pitchFamily="18" charset="0"/>
              </a:rPr>
              <a:t>Beach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Bookman Old Style" pitchFamily="18" charset="0"/>
              </a:rPr>
              <a:t>club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 бар/ </a:t>
            </a:r>
            <a:r>
              <a:rPr lang="ru-RU" sz="1600" dirty="0" err="1" smtClean="0">
                <a:solidFill>
                  <a:schemeClr val="tx1"/>
                </a:solidFill>
                <a:latin typeface="Bookman Old Style" pitchFamily="18" charset="0"/>
              </a:rPr>
              <a:t>a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Bookman Old Style" pitchFamily="18" charset="0"/>
              </a:rPr>
              <a:t>la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Bookman Old Style" pitchFamily="18" charset="0"/>
              </a:rPr>
              <a:t>carte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 Ресторан (Греческая кухня, в зависимости от погоды), </a:t>
            </a:r>
            <a:r>
              <a:rPr lang="ru-RU" sz="1600" dirty="0" err="1" smtClean="0">
                <a:solidFill>
                  <a:schemeClr val="tx1"/>
                </a:solidFill>
                <a:latin typeface="Bookman Old Style" pitchFamily="18" charset="0"/>
              </a:rPr>
              <a:t>Fico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Bookman Old Style" pitchFamily="18" charset="0"/>
              </a:rPr>
              <a:t>F`India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 Бар у бассейна/</a:t>
            </a:r>
            <a:r>
              <a:rPr lang="ru-RU" sz="1600" dirty="0" err="1" smtClean="0">
                <a:solidFill>
                  <a:schemeClr val="tx1"/>
                </a:solidFill>
                <a:latin typeface="Bookman Old Style" pitchFamily="18" charset="0"/>
              </a:rPr>
              <a:t>a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Bookman Old Style" pitchFamily="18" charset="0"/>
              </a:rPr>
              <a:t>la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Bookman Old Style" pitchFamily="18" charset="0"/>
              </a:rPr>
              <a:t>carte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 итальянский ресторан, 5 бассейнов с морской водой, интернет-уголок, </a:t>
            </a:r>
            <a:r>
              <a:rPr lang="ru-RU" sz="1600" dirty="0" err="1" smtClean="0">
                <a:solidFill>
                  <a:schemeClr val="tx1"/>
                </a:solidFill>
                <a:latin typeface="Bookman Old Style" pitchFamily="18" charset="0"/>
              </a:rPr>
              <a:t>Wi-Fi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 (бесплатно), салоны и террасы, открытый театр в саду/летний кинотеатр, салон красоты, аренда автомобилей, </a:t>
            </a:r>
            <a:r>
              <a:rPr lang="ru-RU" sz="1600" dirty="0" err="1" smtClean="0">
                <a:solidFill>
                  <a:schemeClr val="tx1"/>
                </a:solidFill>
                <a:latin typeface="Bookman Old Style" pitchFamily="18" charset="0"/>
              </a:rPr>
              <a:t>мини-маркет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, сувенирный и ювелирный магазины, услуги врача, конференц-залы и необходимым техническим оборудованием (макс. 30 чел)</a:t>
            </a: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31746" name="Picture 2" descr="https://www.nastol.com.ua/download.php?img=201305/1600x900/nastol.com.ua-47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500306"/>
            <a:ext cx="5715040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8" name="Picture 4" descr="https://www.nastol.com.ua/pic/201210/2560x1600/nastol.com.ua-347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643314"/>
            <a:ext cx="4143404" cy="2589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20688"/>
            <a:ext cx="522458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556792"/>
            <a:ext cx="3528392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latin typeface="Bookman Old Style" pitchFamily="18" charset="0"/>
              </a:rPr>
              <a:t>ГОРА ОЛИМП И ЕЁ ПАМЯТНИКИ</a:t>
            </a:r>
            <a:r>
              <a:rPr lang="ru-RU" sz="1300" dirty="0">
                <a:latin typeface="Bookman Old Style" pitchFamily="18" charset="0"/>
              </a:rPr>
              <a:t/>
            </a:r>
            <a:br>
              <a:rPr lang="ru-RU" sz="1300" dirty="0">
                <a:latin typeface="Bookman Old Style" pitchFamily="18" charset="0"/>
              </a:rPr>
            </a:br>
            <a:r>
              <a:rPr lang="ru-RU" sz="1300" dirty="0">
                <a:latin typeface="Bookman Old Style" pitchFamily="18" charset="0"/>
              </a:rPr>
              <a:t/>
            </a:r>
            <a:br>
              <a:rPr lang="ru-RU" sz="1300" dirty="0">
                <a:latin typeface="Bookman Old Style" pitchFamily="18" charset="0"/>
              </a:rPr>
            </a:br>
            <a:r>
              <a:rPr lang="ru-RU" sz="1300" dirty="0">
                <a:latin typeface="Bookman Old Style" pitchFamily="18" charset="0"/>
              </a:rPr>
              <a:t>Гора Олимп высотой 2917 м — самая высокая гора Греции. Она окружена глубокими пропастями, а ее вершина покрыта снегом. Олимп находится на восточном побережье материковой части Греции, недалеко от Эгейского моря. Гора Олимп - часть горной цепи, идущей на север в Болгарию и на юг в Турцию. По этой цепи проходит граница Фессалии и Македонии. Располагает гора Олимп и памятниками православной культуры. Самый известный из них – монастырь Святого Дионисия, возведенный в XVI в. на высоте 820 м. Немного западнее, на высоте 1020 м, находится монастырь Святой Троицы, некогда владевший огромными богатствами и занимавшийся образовательной деятельностью. В настоящее время монастыри активно восстанавливаются и являются действующими</a:t>
            </a:r>
            <a:r>
              <a:rPr lang="ru-RU" sz="1300" dirty="0" smtClean="0">
                <a:latin typeface="Bookman Old Style" pitchFamily="18" charset="0"/>
              </a:rPr>
              <a:t>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20888"/>
            <a:ext cx="4674096" cy="3190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2453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6672"/>
            <a:ext cx="849694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Bookman Old Style" pitchFamily="18" charset="0"/>
              </a:rPr>
              <a:t>МИФОЛОГИЯ</a:t>
            </a:r>
          </a:p>
          <a:p>
            <a:endParaRPr lang="ru-RU" sz="1400" dirty="0">
              <a:latin typeface="Bookman Old Style" pitchFamily="18" charset="0"/>
            </a:endParaRPr>
          </a:p>
          <a:p>
            <a:r>
              <a:rPr lang="ru-RU" sz="1400" dirty="0">
                <a:latin typeface="Bookman Old Style" pitchFamily="18" charset="0"/>
              </a:rPr>
              <a:t>Из греческой мифологии гора Олимп известна всем как резиденция двенадцати главных</a:t>
            </a:r>
          </a:p>
          <a:p>
            <a:r>
              <a:rPr lang="ru-RU" sz="1400" dirty="0">
                <a:latin typeface="Bookman Old Style" pitchFamily="18" charset="0"/>
              </a:rPr>
              <a:t>олимпийских богов Древней Греции.</a:t>
            </a:r>
          </a:p>
          <a:p>
            <a:endParaRPr lang="ru-RU" sz="1400" dirty="0">
              <a:latin typeface="Bookman Old Style" pitchFamily="18" charset="0"/>
            </a:endParaRPr>
          </a:p>
          <a:p>
            <a:r>
              <a:rPr lang="ru-RU" sz="1400" dirty="0">
                <a:latin typeface="Bookman Old Style" pitchFamily="18" charset="0"/>
              </a:rPr>
              <a:t>Вход на Олимп, согласно мифам, охраняют три прекрасные </a:t>
            </a:r>
            <a:r>
              <a:rPr lang="ru-RU" sz="1400" dirty="0" err="1">
                <a:latin typeface="Bookman Old Style" pitchFamily="18" charset="0"/>
              </a:rPr>
              <a:t>Оры</a:t>
            </a:r>
            <a:r>
              <a:rPr lang="ru-RU" sz="1400" dirty="0">
                <a:latin typeface="Bookman Old Style" pitchFamily="18" charset="0"/>
              </a:rPr>
              <a:t> – богини времен года и</a:t>
            </a:r>
          </a:p>
          <a:p>
            <a:r>
              <a:rPr lang="ru-RU" sz="1400" dirty="0">
                <a:latin typeface="Bookman Old Style" pitchFamily="18" charset="0"/>
              </a:rPr>
              <a:t>стражи природного порядка. Они Открывают и закрывают Облачные ворота, когда Боги</a:t>
            </a:r>
          </a:p>
          <a:p>
            <a:r>
              <a:rPr lang="ru-RU" sz="1400" dirty="0">
                <a:latin typeface="Bookman Old Style" pitchFamily="18" charset="0"/>
              </a:rPr>
              <a:t>спускаются на землю </a:t>
            </a:r>
            <a:r>
              <a:rPr lang="ru-RU" sz="1400" dirty="0" smtClean="0">
                <a:latin typeface="Bookman Old Style" pitchFamily="18" charset="0"/>
              </a:rPr>
              <a:t>или возносятся </a:t>
            </a:r>
            <a:r>
              <a:rPr lang="ru-RU" sz="1400" dirty="0">
                <a:latin typeface="Bookman Old Style" pitchFamily="18" charset="0"/>
              </a:rPr>
              <a:t>обратно в </a:t>
            </a:r>
            <a:r>
              <a:rPr lang="ru-RU" sz="1400" dirty="0" smtClean="0">
                <a:latin typeface="Bookman Old Style" pitchFamily="18" charset="0"/>
              </a:rPr>
              <a:t>светлые чертоги</a:t>
            </a:r>
            <a:r>
              <a:rPr lang="ru-RU" sz="1400" dirty="0">
                <a:latin typeface="Bookman Old Style" pitchFamily="18" charset="0"/>
              </a:rPr>
              <a:t>. На земле сменяются зима</a:t>
            </a:r>
          </a:p>
          <a:p>
            <a:r>
              <a:rPr lang="ru-RU" sz="1400" dirty="0">
                <a:latin typeface="Bookman Old Style" pitchFamily="18" charset="0"/>
              </a:rPr>
              <a:t>и лето, радость и печаль, </a:t>
            </a:r>
            <a:r>
              <a:rPr lang="ru-RU" sz="1400" dirty="0" smtClean="0">
                <a:latin typeface="Bookman Old Style" pitchFamily="18" charset="0"/>
              </a:rPr>
              <a:t>веселье и </a:t>
            </a:r>
            <a:r>
              <a:rPr lang="ru-RU" sz="1400" dirty="0">
                <a:latin typeface="Bookman Old Style" pitchFamily="18" charset="0"/>
              </a:rPr>
              <a:t>горе. Богам тоже </a:t>
            </a:r>
            <a:r>
              <a:rPr lang="ru-RU" sz="1400" dirty="0" smtClean="0">
                <a:latin typeface="Bookman Old Style" pitchFamily="18" charset="0"/>
              </a:rPr>
              <a:t>известны страдания</a:t>
            </a:r>
            <a:r>
              <a:rPr lang="ru-RU" sz="1400" dirty="0">
                <a:latin typeface="Bookman Old Style" pitchFamily="18" charset="0"/>
              </a:rPr>
              <a:t>, но все же </a:t>
            </a:r>
            <a:r>
              <a:rPr lang="ru-RU" sz="1400" dirty="0" smtClean="0">
                <a:latin typeface="Bookman Old Style" pitchFamily="18" charset="0"/>
              </a:rPr>
              <a:t>естественное </a:t>
            </a:r>
            <a:r>
              <a:rPr lang="ru-RU" sz="1400" dirty="0">
                <a:latin typeface="Bookman Old Style" pitchFamily="18" charset="0"/>
              </a:rPr>
              <a:t>состояние на Олимпе – </a:t>
            </a:r>
            <a:r>
              <a:rPr lang="ru-RU" sz="1400" dirty="0" smtClean="0">
                <a:latin typeface="Bookman Old Style" pitchFamily="18" charset="0"/>
              </a:rPr>
              <a:t>это радость</a:t>
            </a:r>
            <a:r>
              <a:rPr lang="ru-RU" sz="1400" dirty="0">
                <a:latin typeface="Bookman Old Style" pitchFamily="18" charset="0"/>
              </a:rPr>
              <a:t>. Небо над </a:t>
            </a:r>
            <a:r>
              <a:rPr lang="ru-RU" sz="1400" dirty="0" smtClean="0">
                <a:latin typeface="Bookman Old Style" pitchFamily="18" charset="0"/>
              </a:rPr>
              <a:t>Олимпом всегда </a:t>
            </a:r>
            <a:r>
              <a:rPr lang="ru-RU" sz="1400" dirty="0">
                <a:latin typeface="Bookman Old Style" pitchFamily="18" charset="0"/>
              </a:rPr>
              <a:t>ясное, в царстве </a:t>
            </a:r>
            <a:r>
              <a:rPr lang="ru-RU" sz="1400" dirty="0" smtClean="0">
                <a:latin typeface="Bookman Old Style" pitchFamily="18" charset="0"/>
              </a:rPr>
              <a:t>Зевса не </a:t>
            </a:r>
            <a:r>
              <a:rPr lang="ru-RU" sz="1400" dirty="0">
                <a:latin typeface="Bookman Old Style" pitchFamily="18" charset="0"/>
              </a:rPr>
              <a:t>бывает ни дождя, </a:t>
            </a:r>
            <a:endParaRPr lang="ru-RU" sz="1400" dirty="0" smtClean="0">
              <a:latin typeface="Bookman Old Style" pitchFamily="18" charset="0"/>
            </a:endParaRPr>
          </a:p>
          <a:p>
            <a:r>
              <a:rPr lang="ru-RU" sz="1400" dirty="0" smtClean="0">
                <a:latin typeface="Bookman Old Style" pitchFamily="18" charset="0"/>
              </a:rPr>
              <a:t>ни </a:t>
            </a:r>
            <a:r>
              <a:rPr lang="ru-RU" sz="1400" dirty="0">
                <a:latin typeface="Bookman Old Style" pitchFamily="18" charset="0"/>
              </a:rPr>
              <a:t>снега. </a:t>
            </a:r>
            <a:r>
              <a:rPr lang="ru-RU" sz="1400" dirty="0" smtClean="0">
                <a:latin typeface="Bookman Old Style" pitchFamily="18" charset="0"/>
              </a:rPr>
              <a:t>По словам </a:t>
            </a:r>
            <a:r>
              <a:rPr lang="ru-RU" sz="1400" dirty="0">
                <a:latin typeface="Bookman Old Style" pitchFamily="18" charset="0"/>
              </a:rPr>
              <a:t>Гомера, </a:t>
            </a:r>
            <a:endParaRPr lang="ru-RU" sz="1400" dirty="0" smtClean="0">
              <a:latin typeface="Bookman Old Style" pitchFamily="18" charset="0"/>
            </a:endParaRPr>
          </a:p>
          <a:p>
            <a:r>
              <a:rPr lang="ru-RU" sz="1400" dirty="0" smtClean="0">
                <a:latin typeface="Bookman Old Style" pitchFamily="18" charset="0"/>
              </a:rPr>
              <a:t>там всё </a:t>
            </a:r>
            <a:r>
              <a:rPr lang="ru-RU" sz="1400" dirty="0" smtClean="0">
                <a:latin typeface="Bookman Old Style" pitchFamily="18" charset="0"/>
              </a:rPr>
              <a:t>к</a:t>
            </a:r>
            <a:r>
              <a:rPr lang="ru-RU" sz="1400" dirty="0" smtClean="0">
                <a:latin typeface="Bookman Old Style" pitchFamily="18" charset="0"/>
              </a:rPr>
              <a:t>упается </a:t>
            </a:r>
            <a:r>
              <a:rPr lang="ru-RU" sz="1400" dirty="0">
                <a:latin typeface="Bookman Old Style" pitchFamily="18" charset="0"/>
              </a:rPr>
              <a:t>в ярком </a:t>
            </a:r>
            <a:endParaRPr lang="ru-RU" sz="1400" dirty="0" smtClean="0">
              <a:latin typeface="Bookman Old Style" pitchFamily="18" charset="0"/>
            </a:endParaRPr>
          </a:p>
          <a:p>
            <a:r>
              <a:rPr lang="ru-RU" sz="1400" dirty="0" smtClean="0">
                <a:latin typeface="Bookman Old Style" pitchFamily="18" charset="0"/>
              </a:rPr>
              <a:t>приятном </a:t>
            </a:r>
            <a:r>
              <a:rPr lang="ru-RU" sz="1400" dirty="0">
                <a:latin typeface="Bookman Old Style" pitchFamily="18" charset="0"/>
              </a:rPr>
              <a:t>свете</a:t>
            </a:r>
          </a:p>
          <a:p>
            <a:r>
              <a:rPr lang="ru-RU" sz="1400" dirty="0">
                <a:latin typeface="Bookman Old Style" pitchFamily="18" charset="0"/>
              </a:rPr>
              <a:t>и сияет безоблачный день.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52936"/>
            <a:ext cx="5306967" cy="3507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49451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5184576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0262" y="1621674"/>
            <a:ext cx="3883025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15816" y="692696"/>
            <a:ext cx="3180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Акрополь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0724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772400" cy="2520280"/>
          </a:xfrm>
        </p:spPr>
        <p:txBody>
          <a:bodyPr>
            <a:noAutofit/>
          </a:bodyPr>
          <a:lstStyle/>
          <a:p>
            <a:pPr algn="l"/>
            <a:r>
              <a:rPr lang="ru-RU" sz="1500" dirty="0">
                <a:solidFill>
                  <a:schemeClr val="tx1"/>
                </a:solidFill>
                <a:latin typeface="Bookman Old Style" pitchFamily="18" charset="0"/>
              </a:rPr>
              <a:t>Это не только символ столицы Греции, но и символ всей страны. Сооружение представляет собой сложный архитектурный ансамбль. занесен в список всемирного наследия ЮНЕСКО.</a:t>
            </a:r>
            <a:br>
              <a:rPr lang="ru-RU" sz="1500" dirty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1500" dirty="0">
                <a:solidFill>
                  <a:schemeClr val="tx1"/>
                </a:solidFill>
                <a:latin typeface="Bookman Old Style" pitchFamily="18" charset="0"/>
              </a:rPr>
              <a:t>Центральное место отведено храму Афины Паллады – Парфенону. Также на территории Акрополя находятся храм, посвященный богине Нике </a:t>
            </a:r>
            <a:r>
              <a:rPr lang="ru-RU" sz="1500" dirty="0" err="1">
                <a:solidFill>
                  <a:schemeClr val="tx1"/>
                </a:solidFill>
                <a:latin typeface="Bookman Old Style" pitchFamily="18" charset="0"/>
              </a:rPr>
              <a:t>Аптерос</a:t>
            </a:r>
            <a:r>
              <a:rPr lang="ru-RU" sz="1500" dirty="0">
                <a:solidFill>
                  <a:schemeClr val="tx1"/>
                </a:solidFill>
                <a:latin typeface="Bookman Old Style" pitchFamily="18" charset="0"/>
              </a:rPr>
              <a:t>, храм </a:t>
            </a:r>
            <a:r>
              <a:rPr lang="ru-RU" sz="1500" dirty="0" err="1">
                <a:solidFill>
                  <a:schemeClr val="tx1"/>
                </a:solidFill>
                <a:latin typeface="Bookman Old Style" pitchFamily="18" charset="0"/>
              </a:rPr>
              <a:t>Эрехтейон</a:t>
            </a:r>
            <a:r>
              <a:rPr lang="ru-RU" sz="1500" dirty="0">
                <a:solidFill>
                  <a:schemeClr val="tx1"/>
                </a:solidFill>
                <a:latin typeface="Bookman Old Style" pitchFamily="18" charset="0"/>
              </a:rPr>
              <a:t> с его знаменитым портиком Кариатид, </a:t>
            </a:r>
            <a:r>
              <a:rPr lang="ru-RU" sz="1500" dirty="0" err="1">
                <a:solidFill>
                  <a:schemeClr val="tx1"/>
                </a:solidFill>
                <a:latin typeface="Bookman Old Style" pitchFamily="18" charset="0"/>
              </a:rPr>
              <a:t>Бравронейон</a:t>
            </a:r>
            <a:r>
              <a:rPr lang="ru-RU" sz="1500" dirty="0">
                <a:solidFill>
                  <a:schemeClr val="tx1"/>
                </a:solidFill>
                <a:latin typeface="Bookman Old Style" pitchFamily="18" charset="0"/>
              </a:rPr>
              <a:t> и множество других.</a:t>
            </a:r>
            <a:br>
              <a:rPr lang="ru-RU" sz="1500" dirty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1500" dirty="0">
                <a:solidFill>
                  <a:schemeClr val="tx1"/>
                </a:solidFill>
                <a:latin typeface="Bookman Old Style" pitchFamily="18" charset="0"/>
              </a:rPr>
              <a:t>В Древней Греции Акрополь служил обиталищем городских правителей, так как был самой защищенной частью города. Сейчас же это самое популярное и знаменитое место Греции. Очень интересно и как памятник истории, и как памятник архитектуры.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12976"/>
            <a:ext cx="6011144" cy="3381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1237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772816"/>
            <a:ext cx="7772400" cy="352839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•</a:t>
            </a:r>
            <a:r>
              <a:rPr lang="ru-RU" sz="2800" b="1" dirty="0" smtClean="0">
                <a:solidFill>
                  <a:schemeClr val="tx1"/>
                </a:solidFill>
              </a:rPr>
              <a:t>Узнать</a:t>
            </a:r>
            <a:r>
              <a:rPr lang="ru-RU" sz="2800" b="1" dirty="0" smtClean="0">
                <a:solidFill>
                  <a:schemeClr val="tx1"/>
                </a:solidFill>
              </a:rPr>
              <a:t>: какие способы передвижения существуют?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•Какие </a:t>
            </a:r>
            <a:r>
              <a:rPr lang="ru-RU" sz="2800" b="1" dirty="0" smtClean="0">
                <a:solidFill>
                  <a:schemeClr val="tx1"/>
                </a:solidFill>
              </a:rPr>
              <a:t>страны будут </a:t>
            </a:r>
            <a:r>
              <a:rPr lang="ru-RU" sz="2800" b="1" dirty="0" smtClean="0">
                <a:solidFill>
                  <a:schemeClr val="tx1"/>
                </a:solidFill>
              </a:rPr>
              <a:t>интересны? 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2656"/>
            <a:ext cx="432048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4628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340768"/>
            <a:ext cx="7200800" cy="1224136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latin typeface="Bookman Old Style" pitchFamily="18" charset="0"/>
              </a:rPr>
              <a:t>Туризм — временные выезды (путешествия) людей в</a:t>
            </a:r>
            <a:br>
              <a:rPr lang="ru-RU" sz="1800" b="1" dirty="0">
                <a:latin typeface="Bookman Old Style" pitchFamily="18" charset="0"/>
              </a:rPr>
            </a:br>
            <a:r>
              <a:rPr lang="ru-RU" sz="1800" b="1" dirty="0">
                <a:latin typeface="Bookman Old Style" pitchFamily="18" charset="0"/>
              </a:rPr>
              <a:t>другую страну или местность, отличную от места</a:t>
            </a:r>
            <a:br>
              <a:rPr lang="ru-RU" sz="1800" b="1" dirty="0">
                <a:latin typeface="Bookman Old Style" pitchFamily="18" charset="0"/>
              </a:rPr>
            </a:br>
            <a:r>
              <a:rPr lang="ru-RU" sz="1800" b="1" dirty="0">
                <a:latin typeface="Bookman Old Style" pitchFamily="18" charset="0"/>
              </a:rPr>
              <a:t>постоянного жительства на срок от 24 часов до 6</a:t>
            </a:r>
            <a:br>
              <a:rPr lang="ru-RU" sz="1800" b="1" dirty="0">
                <a:latin typeface="Bookman Old Style" pitchFamily="18" charset="0"/>
              </a:rPr>
            </a:br>
            <a:r>
              <a:rPr lang="ru-RU" sz="1800" b="1" dirty="0">
                <a:latin typeface="Bookman Old Style" pitchFamily="18" charset="0"/>
              </a:rPr>
              <a:t>месяцев.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36912"/>
            <a:ext cx="5760640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69051" y="332656"/>
            <a:ext cx="6803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же такое 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туризм?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02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1616224" cy="237626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Первые 20 стран по количеству объектов Всемирного наследия ЮНЕСКО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684280"/>
              </p:ext>
            </p:extLst>
          </p:nvPr>
        </p:nvGraphicFramePr>
        <p:xfrm>
          <a:off x="2771800" y="578297"/>
          <a:ext cx="6096000" cy="5943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36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Страны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Всего </a:t>
                      </a:r>
                      <a:r>
                        <a:rPr lang="ru-RU" sz="1200" dirty="0" smtClean="0"/>
                        <a:t>объектов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Культурного наследия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Природного наследия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369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Италия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369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Испания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369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Китай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369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Германия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369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Франция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369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Мексика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369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Великобритания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369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Индия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369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Россия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3695">
                <a:tc>
                  <a:txBody>
                    <a:bodyPr/>
                    <a:lstStyle/>
                    <a:p>
                      <a:r>
                        <a:rPr lang="ru-RU" sz="1200" smtClean="0"/>
                        <a:t>США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369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Греция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614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Бразилия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369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Австралия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369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Канада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3695">
                <a:tc>
                  <a:txBody>
                    <a:bodyPr/>
                    <a:lstStyle/>
                    <a:p>
                      <a:r>
                        <a:rPr lang="ru-RU" sz="1200" smtClean="0"/>
                        <a:t>Швеция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5369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Япония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369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Португалия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5369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Польша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5369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Чехия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5369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Перу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1520" y="548680"/>
            <a:ext cx="2436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Страны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713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1556792"/>
            <a:ext cx="3600400" cy="4646977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  <a:latin typeface="Bookman Old Style" pitchFamily="18" charset="0"/>
              </a:rPr>
              <a:t>Культурно-познавательный</a:t>
            </a:r>
          </a:p>
          <a:p>
            <a:pPr marL="457200" indent="-457200" algn="l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  <a:latin typeface="Bookman Old Style" pitchFamily="18" charset="0"/>
              </a:rPr>
              <a:t>Лечебно-оздоровительный</a:t>
            </a:r>
          </a:p>
          <a:p>
            <a:pPr marL="457200" indent="-457200" algn="l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  <a:latin typeface="Bookman Old Style" pitchFamily="18" charset="0"/>
              </a:rPr>
              <a:t>Деловой туризм</a:t>
            </a:r>
          </a:p>
          <a:p>
            <a:pPr marL="457200" indent="-457200" algn="l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  <a:latin typeface="Bookman Old Style" pitchFamily="18" charset="0"/>
              </a:rPr>
              <a:t>Сельский туризм</a:t>
            </a:r>
          </a:p>
          <a:p>
            <a:pPr marL="457200" indent="-457200" algn="l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  <a:latin typeface="Bookman Old Style" pitchFamily="18" charset="0"/>
              </a:rPr>
              <a:t>Событийный туризм</a:t>
            </a:r>
          </a:p>
          <a:p>
            <a:pPr marL="457200" indent="-457200" algn="l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  <a:latin typeface="Bookman Old Style" pitchFamily="18" charset="0"/>
              </a:rPr>
              <a:t>Гастрономический туризм</a:t>
            </a:r>
          </a:p>
          <a:p>
            <a:pPr marL="457200" indent="-457200" algn="l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  <a:latin typeface="Bookman Old Style" pitchFamily="18" charset="0"/>
              </a:rPr>
              <a:t>Научный туризм</a:t>
            </a:r>
          </a:p>
          <a:p>
            <a:pPr marL="457200" indent="-457200" algn="l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  <a:latin typeface="Bookman Old Style" pitchFamily="18" charset="0"/>
              </a:rPr>
              <a:t>Круизный туризм</a:t>
            </a:r>
          </a:p>
          <a:p>
            <a:pPr marL="457200" indent="-457200" algn="l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  <a:latin typeface="Bookman Old Style" pitchFamily="18" charset="0"/>
              </a:rPr>
              <a:t>Религиозный туризм</a:t>
            </a:r>
          </a:p>
          <a:p>
            <a:pPr marL="457200" indent="-457200" algn="l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  <a:latin typeface="Bookman Old Style" pitchFamily="18" charset="0"/>
              </a:rPr>
              <a:t>Паломнический туризм</a:t>
            </a:r>
            <a:endParaRPr lang="ru-RU" sz="1800" b="1" dirty="0">
              <a:solidFill>
                <a:schemeClr val="tx1"/>
              </a:solidFill>
              <a:latin typeface="Bookman Old Style" pitchFamily="18" charset="0"/>
            </a:endParaRPr>
          </a:p>
          <a:p>
            <a:pPr marL="457200" indent="-457200" algn="l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  <a:latin typeface="Bookman Old Style" pitchFamily="18" charset="0"/>
              </a:rPr>
              <a:t>Образовательный туризм</a:t>
            </a:r>
          </a:p>
          <a:p>
            <a:pPr marL="457200" indent="-457200" algn="l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  <a:latin typeface="Bookman Old Style" pitchFamily="18" charset="0"/>
              </a:rPr>
              <a:t>Приключенческий туризм</a:t>
            </a:r>
          </a:p>
          <a:p>
            <a:pPr marL="457200" indent="-457200" algn="l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  <a:latin typeface="Bookman Old Style" pitchFamily="18" charset="0"/>
              </a:rPr>
              <a:t>Космический туризм</a:t>
            </a:r>
          </a:p>
          <a:p>
            <a:pPr marL="457200" indent="-457200" algn="l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  <a:latin typeface="Bookman Old Style" pitchFamily="18" charset="0"/>
              </a:rPr>
              <a:t>Транзитный туризм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76672"/>
            <a:ext cx="6575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Способы посещения</a:t>
            </a:r>
            <a:endParaRPr lang="ru-RU" sz="5400" b="1" cap="all" spc="0" dirty="0">
              <a:ln/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4536504" cy="2835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446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714356"/>
            <a:ext cx="7719174" cy="151957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b="1" dirty="0">
                <a:latin typeface="Bookman Old Style" pitchFamily="18" charset="0"/>
              </a:rPr>
              <a:t>Грецию</a:t>
            </a:r>
            <a:r>
              <a:rPr lang="ru-RU" dirty="0">
                <a:latin typeface="Bookman Old Style" pitchFamily="18" charset="0"/>
              </a:rPr>
              <a:t> посещает более 19 млн. туристов ежегодно, принося, тем самым, около 15 % валового внутреннего продукта всей страны. Туризм в Греции — один из основных источников валютных поступлений, он приносит государству свыше 15 % ВВП и работу 16,5 % от общего количества занятого населения.</a:t>
            </a:r>
          </a:p>
        </p:txBody>
      </p:sp>
      <p:pic>
        <p:nvPicPr>
          <p:cNvPr id="4100" name="Picture 4" descr="https://im0-tub-ru.yandex.net/i?id=7072afc21c05c34f7996aa8846786ead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76872"/>
            <a:ext cx="5648320" cy="3752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322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7772400" cy="2643206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Bookman Old Style" pitchFamily="18" charset="0"/>
              </a:rPr>
              <a:t>                                          ПЕРЕЛЁТ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600" dirty="0" smtClean="0"/>
              <a:t> </a:t>
            </a: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В летние месяцы долететь на Крит не составит никакого труда не только из Москвы, но и из Краснодара, Перми и Казани. Кстати, из Казани существует рейс также на Родос. А еще рейсы на Родос и Салоники предоставляет аэропорт Ростова-на-Дону. Если же вы живете не в Москве, и даже не в России, попасть в Грецию тоже не проблема. Рейсы Киев-Афины, Одесса-Афины и Киев-Салоники регулярно предлагает «</a:t>
            </a:r>
            <a:r>
              <a:rPr lang="ru-RU" sz="1400" dirty="0" err="1" smtClean="0">
                <a:solidFill>
                  <a:schemeClr val="tx1"/>
                </a:solidFill>
                <a:latin typeface="Bookman Old Style" pitchFamily="18" charset="0"/>
              </a:rPr>
              <a:t>Аэросвит</a:t>
            </a: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» . Жители Минска могут по пути в Грецию увидеть и другие европейские страны, потому как добраться туда можно только через них. «Турецкие авиалинии» дают возможность посетить Грецию жителям Алма-Аты, но для начала нужно добраться до Стамбула, где осуществляется пересадка.</a:t>
            </a:r>
            <a:endParaRPr lang="ru-RU" sz="1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22532" name="Picture 4" descr="http://korrnews.ru/wp-content/uploads/2019/04/0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068960"/>
            <a:ext cx="5257837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3180018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Передвижение по Греции Различных видов транспорта там великое множество. Воспользоваться можно и такси, и междугородними автобусами, и местными самолетами. Ходят и паромы между островами, хотя зимой это невыгодно – рейсы очень часто отменяют из-за погоды. Одним из самых дешевых способов передвижения здесь можно назвать такси, которых в Греции более чем достаточно. За посадку с вас возьмут 1 евро, за каждый километр – 0, 34 евро. Но если вы захотите взять такси с полуночи до 5: 00 по местному времени, заплатите по двойному тарифу. В Афинах и на материке тарифы всегда будут соблюдены, а на островах лучше все-таки о цене проезда заранее договориться. И будьте готовы к тому, что можете оказаться не единственным пассажиром – если еще кому-то, кто желает сесть в то же такси, по пути с вами, таксист не откажет и второму пассажиру.</a:t>
            </a: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25602" name="Picture 2" descr="https://cs8.pikabu.ru/post_img/2017/03/15/1/og_og_14895325732827292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068960"/>
            <a:ext cx="6215106" cy="3252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5000660" cy="1357322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latin typeface="Bookman Old Style" pitchFamily="18" charset="0"/>
              </a:rPr>
              <a:t>Передвижение по Греции Крайне удобны междугородние автобусы KTEL, которые довезут не только по материку, но и с острова на остров. Передвигаться на дальние расстояния вполне удобно на самолетах местных авиаперевозчиков </a:t>
            </a:r>
            <a:r>
              <a:rPr lang="ru-RU" sz="1600" dirty="0" err="1" smtClean="0">
                <a:latin typeface="Bookman Old Style" pitchFamily="18" charset="0"/>
              </a:rPr>
              <a:t>Olympic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Air</a:t>
            </a:r>
            <a:r>
              <a:rPr lang="ru-RU" sz="1600" dirty="0" smtClean="0">
                <a:latin typeface="Bookman Old Style" pitchFamily="18" charset="0"/>
              </a:rPr>
              <a:t> и </a:t>
            </a:r>
            <a:r>
              <a:rPr lang="ru-RU" sz="1600" dirty="0" err="1" smtClean="0">
                <a:latin typeface="Bookman Old Style" pitchFamily="18" charset="0"/>
              </a:rPr>
              <a:t>Aegean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Airlines</a:t>
            </a:r>
            <a:r>
              <a:rPr lang="ru-RU" sz="1600" dirty="0" smtClean="0">
                <a:latin typeface="Bookman Old Style" pitchFamily="18" charset="0"/>
              </a:rPr>
              <a:t>.</a:t>
            </a:r>
            <a:endParaRPr lang="ru-RU" sz="1600" dirty="0">
              <a:latin typeface="Bookman Old Style" pitchFamily="18" charset="0"/>
            </a:endParaRPr>
          </a:p>
        </p:txBody>
      </p:sp>
      <p:pic>
        <p:nvPicPr>
          <p:cNvPr id="24578" name="Picture 2" descr="https://s1.1zoom.ru/big3/840/Bus_2010-13_NABI_Sirius_Yellow_green_521955_2048x1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500306"/>
            <a:ext cx="3562970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3968" y="1988840"/>
            <a:ext cx="457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Bookman Old Style" pitchFamily="18" charset="0"/>
              </a:rPr>
              <a:t>Аренда авто Если вы считаете общественный транспорт неудобным, вам не меньше 25 и не больше 70 лет, у вас есть международные водительские права, и стаж не менее 3 лет, можно арендовать авто. Желательно так же иметь кредитную карту. Говоря о плате, средняя цена аренды авто </a:t>
            </a:r>
            <a:r>
              <a:rPr lang="ru-RU" sz="1400" dirty="0" err="1" smtClean="0">
                <a:latin typeface="Bookman Old Style" pitchFamily="18" charset="0"/>
              </a:rPr>
              <a:t>эконом-класса</a:t>
            </a:r>
            <a:r>
              <a:rPr lang="ru-RU" sz="1400" dirty="0" smtClean="0">
                <a:latin typeface="Bookman Old Style" pitchFamily="18" charset="0"/>
              </a:rPr>
              <a:t> будет начинаться от 40 евро в сутки. Не забудьте в прокатной канторе изучить условия страхового полюса. Важно – полюс должен распространяться на кражу, не иметь франшизы и покрывать ущерб третей стороны. Словом, позаботьтесь о себе и других. Казалось бы, что удобно и выгодно очень. Тем не менее, в Афинах общественный транспорт все равно удобнее и надежнее не нужно искать место для парковки, а занять это может немало. Тем более движение там хаотичное и ну совсем небезопасное, благодаря многим, кто считает, что правила писаны не для них</a:t>
            </a:r>
            <a:endParaRPr lang="ru-RU" sz="1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413</TotalTime>
  <Words>922</Words>
  <Application>Microsoft Office PowerPoint</Application>
  <PresentationFormat>Экран (4:3)</PresentationFormat>
  <Paragraphs>137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Слайд 1</vt:lpstr>
      <vt:lpstr>•Узнать: какие способы передвижения существуют?  •Какие страны будут интересны?  </vt:lpstr>
      <vt:lpstr>Туризм — временные выезды (путешествия) людей в другую страну или местность, отличную от места постоянного жительства на срок от 24 часов до 6 месяцев. </vt:lpstr>
      <vt:lpstr>Слайд 4</vt:lpstr>
      <vt:lpstr>Слайд 5</vt:lpstr>
      <vt:lpstr>Слайд 6</vt:lpstr>
      <vt:lpstr>                                          ПЕРЕЛЁТ  В летние месяцы долететь на Крит не составит никакого труда не только из Москвы, но и из Краснодара, Перми и Казани. Кстати, из Казани существует рейс также на Родос. А еще рейсы на Родос и Салоники предоставляет аэропорт Ростова-на-Дону. Если же вы живете не в Москве, и даже не в России, попасть в Грецию тоже не проблема. Рейсы Киев-Афины, Одесса-Афины и Киев-Салоники регулярно предлагает «Аэросвит» . Жители Минска могут по пути в Грецию увидеть и другие европейские страны, потому как добраться туда можно только через них. «Турецкие авиалинии» дают возможность посетить Грецию жителям Алма-Аты, но для начала нужно добраться до Стамбула, где осуществляется пересадка.</vt:lpstr>
      <vt:lpstr>Передвижение по Греции Различных видов транспорта там великое множество. Воспользоваться можно и такси, и междугородними автобусами, и местными самолетами. Ходят и паромы между островами, хотя зимой это невыгодно – рейсы очень часто отменяют из-за погоды. Одним из самых дешевых способов передвижения здесь можно назвать такси, которых в Греции более чем достаточно. За посадку с вас возьмут 1 евро, за каждый километр – 0, 34 евро. Но если вы захотите взять такси с полуночи до 5: 00 по местному времени, заплатите по двойному тарифу. В Афинах и на материке тарифы всегда будут соблюдены, а на островах лучше все-таки о цене проезда заранее договориться. И будьте готовы к тому, что можете оказаться не единственным пассажиром – если еще кому-то, кто желает сесть в то же такси, по пути с вами, таксист не откажет и второму пассажиру.</vt:lpstr>
      <vt:lpstr>Передвижение по Греции Крайне удобны междугородние автобусы KTEL, которые довезут не только по материку, но и с острова на остров. Передвигаться на дальние расстояния вполне удобно на самолетах местных авиаперевозчиков Olympic Air и Aegean Airlines.</vt:lpstr>
      <vt:lpstr>КЛИМАТ В ГРЕЦИИ  Если решаетесь ехать на отдых в Грецию, то в любом случае вы должны быть любителем жаркого солнца, потому что здесь в году более 300 солнечных дней. И в любом случае, кроме зимы, конечно, в Греции будет жарко и сухо. В какой именно период года приехать точного совета нет – все зависит от того, кому какая погода по душе. Любите жару – добро пожаловать в июле-августе, в Афины или на один из островов. Кстати, в Афинах будет жарче, чем на островах, где более мягкий климат. Если это вас не вдохновляет - Крит и Родос ждут в мае, июне или сентябре-октябре. Ну, а прохладнее всего в Северной Греции, где даже курортный сезон начинается позже – в мае, и длится до сентября, в то время как на островах охватывает период с апреля по октябрь. Ночью же в каждой части страны бывает прохладно из-за постоянного бриза</vt:lpstr>
      <vt:lpstr>ПЛЯЖИ В ГРЕЦИИ  Да-да, именно песок, потому что галечные пляжи в Греции встречаются редко. Пляжи еще можно разделить на шумные и не очень, находятся они на материке и островах соответственно. Обратите внимание, что пляжи, все до одного, муниципальные. Доподлинно неизвестно, можно ли сэкономить, принося на пляж свои лежанки и зонтики, но на самом пляже их можно только арендовать, и стоит это около 4 евро в день. Но даже если в списке расходов этого вы не рассчитали – не расстраивайтесь! Возможно, вам повезет, и вы попадете в один из тех отелей, которые ставят бесплатные зонтики и лежанки. </vt:lpstr>
      <vt:lpstr>ОТЕЛИ ГРЕЦИИ  Так вот, как раз об отелях. Просить поселить в отель со «звездами» не нужно, потому что вместо них греческие отели имеют категорию, которая отображает количество звезд: 2 «звезды» это С, 3 «звезды» -это В, 4 «звезды» - это А, пятизвездочные отели – категория deluxe. К экскурсионному маршруту скорее всего предложат отель категории В или С, без особого шика и вычурности, но со всем, что необходимо рядовому туристу. Есть и ряд отелей, предназначенных для отдыха с детьми. Что же качается качества, пляжные отели Греции отнюдь не хуже других средиземноморских побратимов. </vt:lpstr>
      <vt:lpstr>The White Palace- отель на самом берегу моря, где отдыхая у себя в номере Вы можете слышать, как волны мягко плещутся у вашего балкона. Отель поразит гостей своей новизной и признанным гостеприимством. Архитектурный стиль подчеркивает уникальность месторасположения отеля, где из каждой точки взору открываются завораживающие понорамные виды на море и город Ретимно. Многие постоянные гости El Greco подтвердят, что безупречный сервис Grecotel удовлетворит любые пожелания.</vt:lpstr>
      <vt:lpstr>Инфраструктура: основной ресторан, Sunset лаундж-бар, White the Club a la carte ресторан, Yalos Beach club бар/ a la carte Ресторан (Греческая кухня, в зависимости от погоды), Fico F`India Бар у бассейна/a la carte итальянский ресторан, 5 бассейнов с морской водой, интернет-уголок, Wi-Fi (бесплатно), салоны и террасы, открытый театр в саду/летний кинотеатр, салон красоты, аренда автомобилей, мини-маркет, сувенирный и ювелирный магазины, услуги врача, конференц-залы и необходимым техническим оборудованием (макс. 30 чел)</vt:lpstr>
      <vt:lpstr>Слайд 15</vt:lpstr>
      <vt:lpstr>Слайд 16</vt:lpstr>
      <vt:lpstr>Слайд 17</vt:lpstr>
      <vt:lpstr>Это не только символ столицы Греции, но и символ всей страны. Сооружение представляет собой сложный архитектурный ансамбль. занесен в список всемирного наследия ЮНЕСКО. Центральное место отведено храму Афины Паллады – Парфенону. Также на территории Акрополя находятся храм, посвященный богине Нике Аптерос, храм Эрехтейон с его знаменитым портиком Кариатид, Бравронейон и множество других. В Древней Греции Акрополь служил обиталищем городских правителей, так как был самой защищенной частью города. Сейчас же это самое популярное и знаменитое место Греции. Очень интересно и как памятник истории, и как памятник архитектуры.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User-W7</cp:lastModifiedBy>
  <cp:revision>87</cp:revision>
  <dcterms:created xsi:type="dcterms:W3CDTF">2019-11-17T15:47:48Z</dcterms:created>
  <dcterms:modified xsi:type="dcterms:W3CDTF">2021-03-12T12:31:02Z</dcterms:modified>
</cp:coreProperties>
</file>