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8" r:id="rId3"/>
    <p:sldId id="289" r:id="rId4"/>
    <p:sldId id="280" r:id="rId5"/>
    <p:sldId id="260" r:id="rId6"/>
    <p:sldId id="282" r:id="rId7"/>
    <p:sldId id="283" r:id="rId8"/>
    <p:sldId id="288" r:id="rId9"/>
    <p:sldId id="295" r:id="rId10"/>
    <p:sldId id="261" r:id="rId11"/>
    <p:sldId id="275" r:id="rId12"/>
    <p:sldId id="263" r:id="rId13"/>
    <p:sldId id="268" r:id="rId14"/>
    <p:sldId id="296" r:id="rId15"/>
    <p:sldId id="297" r:id="rId16"/>
    <p:sldId id="279" r:id="rId17"/>
    <p:sldId id="285" r:id="rId18"/>
    <p:sldId id="290" r:id="rId19"/>
    <p:sldId id="292" r:id="rId20"/>
    <p:sldId id="29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0070C0"/>
            </a:gs>
            <a:gs pos="100000">
              <a:srgbClr val="B4C9E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novostivl.ru/files/files/16/17016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lshoyvopros.ru/questions/663500-suschestvujut-li-chetkie-granicy-mezhdu-okeanami.html" TargetMode="External"/><Relationship Id="rId2" Type="http://schemas.openxmlformats.org/officeDocument/2006/relationships/hyperlink" Target="http://www.sharada.ru/katalog/maps/world/fizicheskaja-karta-mira-40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географии 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7 классе 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«Мировой океан – синяя бездна»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3429000"/>
            <a:ext cx="6408712" cy="187220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создания: </a:t>
            </a:r>
            <a:r>
              <a:rPr lang="ru-RU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февраля 2021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Надолина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Александровна</a:t>
            </a:r>
          </a:p>
          <a:p>
            <a:pPr algn="l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Прокопьевск МБОУ «Школа №1»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географии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50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848872" cy="5886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01081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Море – часть океана, отделенная от него островами или полуостровами, отличающаяся от океана свойствами воды, обитателями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Arial" charset="0"/>
              <a:buNone/>
            </a:pPr>
            <a:r>
              <a:rPr lang="ru-RU" dirty="0" smtClean="0"/>
              <a:t>   </a:t>
            </a: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Черное море                                 Берингово море</a:t>
            </a:r>
          </a:p>
          <a:p>
            <a:pPr>
              <a:buFont typeface="Arial" charset="0"/>
              <a:buNone/>
            </a:pP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Балтийское море                         Аравийское море</a:t>
            </a:r>
          </a:p>
          <a:p>
            <a:pPr>
              <a:buFont typeface="Arial" charset="0"/>
              <a:buNone/>
            </a:pPr>
            <a:endParaRPr lang="ru-RU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на карте еще примеры морей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640062" y="1798497"/>
            <a:ext cx="228600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Моря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50" y="3071813"/>
            <a:ext cx="3071813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Внутренние </a:t>
            </a:r>
          </a:p>
          <a:p>
            <a:pPr algn="ctr">
              <a:defRPr/>
            </a:pPr>
            <a:r>
              <a:rPr lang="ru-RU" dirty="0"/>
              <a:t>(почти со всех сторон окружены сушей)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9250" y="3071813"/>
            <a:ext cx="3071813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Окраинные </a:t>
            </a:r>
          </a:p>
          <a:p>
            <a:pPr algn="ctr">
              <a:defRPr/>
            </a:pPr>
            <a:r>
              <a:rPr lang="ru-RU" dirty="0"/>
              <a:t>(находящиеся у краев материков)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782598" y="2428875"/>
            <a:ext cx="854213" cy="642938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8" idx="0"/>
          </p:cNvCxnSpPr>
          <p:nvPr/>
        </p:nvCxnSpPr>
        <p:spPr>
          <a:xfrm>
            <a:off x="5929313" y="2428875"/>
            <a:ext cx="1036637" cy="642938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900igr.net/datas/geografija/Dno-okeana/0004-004-CHasti-dna-Mirovogo-okea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470" y="-27653"/>
            <a:ext cx="9049005" cy="6786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900igr.net/datas/geografija/Dno-Mirovogo-okeana/0012-012-Zona-1-Podvodnaja-okraina-materi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9" y="188640"/>
            <a:ext cx="885827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Ложе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://images.myshared.ru/768799/slide_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4200" t="22483" r="5082" b="8078"/>
          <a:stretch/>
        </p:blipFill>
        <p:spPr bwMode="auto">
          <a:xfrm>
            <a:off x="106801" y="1268760"/>
            <a:ext cx="9037199" cy="5188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8484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Части суши и океана</a:t>
            </a:r>
            <a:endParaRPr lang="ru-RU" dirty="0"/>
          </a:p>
        </p:txBody>
      </p:sp>
      <p:pic>
        <p:nvPicPr>
          <p:cNvPr id="4" name="Содержимое 3" descr="Imag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9158" y="1196752"/>
            <a:ext cx="778568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26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Совершите  морское путешествие . Перечислите все географические объекты, которые встретятся на вашем маршруте.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«Описание океана  по карте»</a:t>
            </a:r>
            <a:endParaRPr lang="ru-RU" sz="4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928671"/>
            <a:ext cx="7772400" cy="35719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«Суди себя сам. Это самое трудное. Себя судить куда труднее, чем других. Если ты сумеешь правильно судить себя, значит, ты поистине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мудр»</a:t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</a:rPr>
              <a:t>А. де Сен-Экзюпери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ru-RU" dirty="0"/>
              <a:t>                   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492" y="4293096"/>
            <a:ext cx="2966072" cy="247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34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2350"/>
            <a:ext cx="8229600" cy="86834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Рефлексия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25" y="951901"/>
            <a:ext cx="8686800" cy="541497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   </a:t>
            </a:r>
            <a:endParaRPr lang="ru-RU" sz="2400" dirty="0" smtClean="0"/>
          </a:p>
          <a:p>
            <a:pPr>
              <a:lnSpc>
                <a:spcPct val="80000"/>
              </a:lnSpc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я узнал…</a:t>
            </a:r>
          </a:p>
          <a:p>
            <a:pPr>
              <a:lnSpc>
                <a:spcPct val="80000"/>
              </a:lnSpc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трудно…</a:t>
            </a:r>
          </a:p>
          <a:p>
            <a:pPr>
              <a:lnSpc>
                <a:spcPct val="80000"/>
              </a:lnSpc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выполнял задание…</a:t>
            </a:r>
          </a:p>
          <a:p>
            <a:pPr>
              <a:lnSpc>
                <a:spcPct val="80000"/>
              </a:lnSpc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понял, что…</a:t>
            </a:r>
          </a:p>
          <a:p>
            <a:pPr>
              <a:lnSpc>
                <a:spcPct val="80000"/>
              </a:lnSpc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удивило…</a:t>
            </a:r>
          </a:p>
          <a:p>
            <a:pPr>
              <a:lnSpc>
                <a:spcPct val="80000"/>
              </a:lnSpc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захотелось…</a:t>
            </a:r>
          </a:p>
          <a:p>
            <a:pPr>
              <a:lnSpc>
                <a:spcPct val="80000"/>
              </a:lnSpc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усвоил информацию на:</a:t>
            </a:r>
          </a:p>
          <a:p>
            <a:pPr>
              <a:lnSpc>
                <a:spcPct val="80000"/>
              </a:lnSpc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отлично, хорошо, удовлетворительно,  надо подумать…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714620"/>
            <a:ext cx="2913507" cy="2395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Содержимое 5"/>
          <p:cNvPicPr>
            <a:picLocks noGrp="1"/>
          </p:cNvPicPr>
          <p:nvPr>
            <p:ph idx="1"/>
          </p:nvPr>
        </p:nvPicPr>
        <p:blipFill>
          <a:blip r:embed="rId3" cstate="print"/>
          <a:srcRect l="21675" t="20499" r="30331" b="28247"/>
          <a:stretch>
            <a:fillRect/>
          </a:stretch>
        </p:blipFill>
        <p:spPr>
          <a:xfrm>
            <a:off x="6912743" y="246882"/>
            <a:ext cx="1928782" cy="207170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материал параграфа 10, ответить на вопросы в конце параграфа.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Закончить путешествие (можно в группе и с презентацией)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://900igr.net/datas/matematika/Konkurs-po-matematike-dlja-shkolnikov/0010-010-Domashnee-zadani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624" r="1538" b="5389"/>
          <a:stretch/>
        </p:blipFill>
        <p:spPr>
          <a:xfrm>
            <a:off x="4355976" y="4153347"/>
            <a:ext cx="460851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 – климатические пояса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9" descr="Картинка 19 из 64000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556792"/>
            <a:ext cx="7728512" cy="5065618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6970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Информационные источники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Домогацких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Е.М. География материков и океанов 7 класс. – М.: Дрофа, 2016г (Дата обращения 28.11.18)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Физическая карта мира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hlinkClick r:id="rId2"/>
              </a:rPr>
              <a:t>http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2"/>
              </a:rPr>
              <a:t>://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hlinkClick r:id="rId2"/>
              </a:rPr>
              <a:t>www.sharada.ru/katalog/maps/world/fizicheskaja-karta-mira-408</a:t>
            </a:r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Карта границ океанов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hlinkClick r:id="rId3"/>
              </a:rPr>
              <a:t>www.bolshoyvopros.ru/questions/663500-suschestvujut-li-chetkie-granicy-mezhdu-okeanami.html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Фащук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Д. Тайны морей и океанов. Изд.: Вече, 2005г (Дата обращения 28.11.18)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Рогачёва И. Планета Мировой океан. Изд.: Гуманитарная академия, 2008 (</a:t>
            </a:r>
            <a:r>
              <a:rPr lang="ru-RU" smtClean="0">
                <a:solidFill>
                  <a:schemeClr val="bg1">
                    <a:lumMod val="95000"/>
                  </a:schemeClr>
                </a:solidFill>
              </a:rPr>
              <a:t>Дата обращения 28.11.18)</a:t>
            </a:r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785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131585"/>
              </p:ext>
            </p:extLst>
          </p:nvPr>
        </p:nvGraphicFramePr>
        <p:xfrm>
          <a:off x="571472" y="188640"/>
          <a:ext cx="8115328" cy="6552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7664"/>
                <a:gridCol w="4057664"/>
              </a:tblGrid>
              <a:tr h="807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Климатические пояса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Воздушные массы</a:t>
                      </a:r>
                    </a:p>
                  </a:txBody>
                  <a:tcPr marL="68580" marR="68580" marT="0" marB="0"/>
                </a:tc>
              </a:tr>
              <a:tr h="807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Экваториальный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Times New Roman"/>
                          <a:cs typeface="Times New Roman"/>
                        </a:rPr>
                        <a:t>ЭВМ-всегда жаркие и влажные</a:t>
                      </a:r>
                    </a:p>
                  </a:txBody>
                  <a:tcPr marL="68580" marR="68580" marT="0" marB="0"/>
                </a:tc>
              </a:tr>
              <a:tr h="807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Times New Roman"/>
                          <a:cs typeface="Times New Roman"/>
                        </a:rPr>
                        <a:t>Субэкваториальные (северный , южный)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Times New Roman"/>
                          <a:cs typeface="Times New Roman"/>
                        </a:rPr>
                        <a:t>Лето- ЭВМ, зима - ТВМ</a:t>
                      </a:r>
                    </a:p>
                  </a:txBody>
                  <a:tcPr marL="68580" marR="68580" marT="0" marB="0"/>
                </a:tc>
              </a:tr>
              <a:tr h="807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Тропические ((северный , южный))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ТВМ- всегда жаркие и сухие</a:t>
                      </a:r>
                    </a:p>
                  </a:txBody>
                  <a:tcPr marL="68580" marR="68580" marT="0" marB="0"/>
                </a:tc>
              </a:tr>
              <a:tr h="807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Субтропические (северный , южный)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Times New Roman"/>
                          <a:cs typeface="Times New Roman"/>
                        </a:rPr>
                        <a:t>Лето - ТВМ, зима - УВМ</a:t>
                      </a:r>
                    </a:p>
                  </a:txBody>
                  <a:tcPr marL="68580" marR="68580" marT="0" marB="0"/>
                </a:tc>
              </a:tr>
              <a:tr h="839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Times New Roman"/>
                          <a:cs typeface="Times New Roman"/>
                        </a:rPr>
                        <a:t>Умеренные (северный , южный)-  4 сезона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Times New Roman"/>
                          <a:cs typeface="Times New Roman"/>
                        </a:rPr>
                        <a:t>УВМ- умеренно теплые  летом,  умеренно холодные зимой</a:t>
                      </a:r>
                    </a:p>
                  </a:txBody>
                  <a:tcPr marL="68580" marR="68580" marT="0" marB="0"/>
                </a:tc>
              </a:tr>
              <a:tr h="839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Times New Roman"/>
                          <a:cs typeface="Times New Roman"/>
                        </a:rPr>
                        <a:t>Субарктический (северный ), Субантарктический (южный)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Times New Roman"/>
                          <a:cs typeface="Times New Roman"/>
                        </a:rPr>
                        <a:t>Зима-АВМ, лето УВМ</a:t>
                      </a:r>
                    </a:p>
                  </a:txBody>
                  <a:tcPr marL="68580" marR="68580" marT="0" marB="0"/>
                </a:tc>
              </a:tr>
              <a:tr h="839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Times New Roman"/>
                          <a:cs typeface="Times New Roman"/>
                        </a:rPr>
                        <a:t>Арктический (северный ), Антарктический (южный)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АВМ- всегда </a:t>
                      </a: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холодные и сухие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357454"/>
          </a:xfrm>
          <a:gradFill>
            <a:gsLst>
              <a:gs pos="3000">
                <a:srgbClr val="00B0F0">
                  <a:alpha val="99000"/>
                </a:srgbClr>
              </a:gs>
              <a:gs pos="10000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карту Земли посмотреть,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 на Земле всего одна треть...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странный вопрос возникает тогда: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должна называться – …!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643182"/>
            <a:ext cx="8072494" cy="378621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нашей Земле океанов – ???: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ИНДИЙСКИЙ –самый ….? в мире,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Океан АТЛАНТИЧЕСКИЙ славен сельдями,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ЛЕДОВИТЫЙ все время спит подо ….?,</a:t>
            </a:r>
          </a:p>
          <a:p>
            <a:pPr algn="l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ТИХИЙ,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 же, вовсе не тихий –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…., …. и самый великий!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216298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Океан – это единое водное загадочное пространство, которое нигде не прерывается!!!??? </a:t>
            </a:r>
            <a:b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ИЛИ???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 l="21675" t="20499" r="30331" b="28247"/>
          <a:stretch>
            <a:fillRect/>
          </a:stretch>
        </p:blipFill>
        <p:spPr>
          <a:xfrm>
            <a:off x="214282" y="214289"/>
            <a:ext cx="1928826" cy="2143141"/>
          </a:xfrm>
        </p:spPr>
      </p:pic>
      <p:sp>
        <p:nvSpPr>
          <p:cNvPr id="7" name="Прямоугольник 6"/>
          <p:cNvSpPr/>
          <p:nvPr/>
        </p:nvSpPr>
        <p:spPr>
          <a:xfrm>
            <a:off x="571472" y="2714620"/>
            <a:ext cx="77867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«океан» происходит от имени мифической реки Океан, которая по представлениям вавилонян и египтян омывала плоский диск суши. По мере накопления географических знаний стало ясно, что материки омывает не река, но название «Океан»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сохранилось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4282" y="2357431"/>
            <a:ext cx="19288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/>
              <a:t>На заметку эрудиту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63705402_atlantic_279[1]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468" r="4613" b="10006"/>
          <a:stretch/>
        </p:blipFill>
        <p:spPr bwMode="auto">
          <a:xfrm>
            <a:off x="4733764" y="116632"/>
            <a:ext cx="4410236" cy="2952327"/>
          </a:xfrm>
          <a:prstGeom prst="rect">
            <a:avLst/>
          </a:prstGeom>
          <a:noFill/>
        </p:spPr>
      </p:pic>
      <p:pic>
        <p:nvPicPr>
          <p:cNvPr id="3" name="Picture 2" descr="C:\Users\Светлана\Desktop\16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69" y="3343754"/>
            <a:ext cx="4267169" cy="3265129"/>
          </a:xfrm>
          <a:prstGeom prst="rect">
            <a:avLst/>
          </a:prstGeom>
          <a:noFill/>
        </p:spPr>
      </p:pic>
      <p:pic>
        <p:nvPicPr>
          <p:cNvPr id="4" name="Picture 3" descr="C:\Users\Светлана\Desktop\f_1642659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3764" y="3343754"/>
            <a:ext cx="4410236" cy="3309149"/>
          </a:xfrm>
          <a:prstGeom prst="rect">
            <a:avLst/>
          </a:prstGeom>
          <a:noFill/>
        </p:spPr>
      </p:pic>
      <p:pic>
        <p:nvPicPr>
          <p:cNvPr id="5" name="Picture 2" descr="C:\Users\Светлана\Desktop\2579-3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8422"/>
            <a:ext cx="4141694" cy="2888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70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36704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проблемы «Океан – это единое водное загадочное пространство, которое нигде не прерывается!!!??? </a:t>
            </a:r>
            <a:b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ИЛИ??? По разнообразию  природных объектов можно выделить большее количество океанов в мировом океане»</a:t>
            </a:r>
            <a:b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необходимо решить следующие задачи: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Выделить географические границы океанов. 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Определить виды морей.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Исследовать рельеф дна океанов. Найти  различия.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4. Сделать вывод.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3777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26224"/>
            <a:ext cx="10681833" cy="70262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океанов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7" t="24497" r="4657" b="3908"/>
          <a:stretch/>
        </p:blipFill>
        <p:spPr>
          <a:xfrm>
            <a:off x="198019" y="1268760"/>
            <a:ext cx="8747961" cy="5179714"/>
          </a:xfrm>
        </p:spPr>
      </p:pic>
    </p:spTree>
    <p:extLst>
      <p:ext uri="{BB962C8B-B14F-4D97-AF65-F5344CB8AC3E}">
        <p14:creationId xmlns:p14="http://schemas.microsoft.com/office/powerpoint/2010/main" val="13548501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432</Words>
  <Application>Microsoft Office PowerPoint</Application>
  <PresentationFormat>Экран (4:3)</PresentationFormat>
  <Paragraphs>71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Тема Office</vt:lpstr>
      <vt:lpstr>Презентация к уроку географии  в 7 классе  на тему  «Мировой океан – синяя бездна»</vt:lpstr>
      <vt:lpstr>Мотивация Картинка – климатические пояса</vt:lpstr>
      <vt:lpstr>Презентация PowerPoint</vt:lpstr>
      <vt:lpstr>Если на карту Земли посмотреть, Земли на Земле всего одна треть... Но странный вопрос возникает тогда: Планета должна называться – …!</vt:lpstr>
      <vt:lpstr>Океан – это единое водное загадочное пространство, которое нигде не прерывается!!!???  ИЛИ???</vt:lpstr>
      <vt:lpstr>Презентация PowerPoint</vt:lpstr>
      <vt:lpstr> Для решения проблемы «Океан – это единое водное загадочное пространство, которое нигде не прерывается!!!???  ИЛИ??? По разнообразию  природных объектов можно выделить большее количество океанов в мировом океане» Нам необходимо решить следующие задачи: 1. Выделить географические границы океанов.  2. Определить виды морей. 3. Исследовать рельеф дна океанов. Найти  различия. 4. Сделать вывод. </vt:lpstr>
      <vt:lpstr>Презентация PowerPoint</vt:lpstr>
      <vt:lpstr>Границы океанов</vt:lpstr>
      <vt:lpstr>Презентация PowerPoint</vt:lpstr>
      <vt:lpstr>Море – часть океана, отделенная от него островами или полуостровами, отличающаяся от океана свойствами воды, обитателями</vt:lpstr>
      <vt:lpstr>Презентация PowerPoint</vt:lpstr>
      <vt:lpstr>Презентация PowerPoint</vt:lpstr>
      <vt:lpstr>Ложе</vt:lpstr>
      <vt:lpstr>Части суши и океана</vt:lpstr>
      <vt:lpstr>Задание</vt:lpstr>
      <vt:lpstr>«Суди себя сам. Это самое трудное. Себя судить куда труднее, чем других. Если ты сумеешь правильно судить себя, значит, ты поистине мудр» А. де Сен-Экзюпери </vt:lpstr>
      <vt:lpstr>Рефлексия</vt:lpstr>
      <vt:lpstr>Домашнее задание</vt:lpstr>
      <vt:lpstr>Информационные источники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Одиночества нет на Земле .Федор Конюхов.  </dc:title>
  <cp:lastModifiedBy>User</cp:lastModifiedBy>
  <cp:revision>56</cp:revision>
  <dcterms:modified xsi:type="dcterms:W3CDTF">2021-03-09T10:11:55Z</dcterms:modified>
</cp:coreProperties>
</file>