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71" r:id="rId8"/>
    <p:sldId id="273" r:id="rId9"/>
    <p:sldId id="272" r:id="rId10"/>
    <p:sldId id="270" r:id="rId11"/>
    <p:sldId id="268" r:id="rId12"/>
    <p:sldId id="266" r:id="rId13"/>
    <p:sldId id="276" r:id="rId14"/>
    <p:sldId id="277" r:id="rId15"/>
    <p:sldId id="260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73C0B5-066F-46BF-A927-545289B5E956}" v="385" dt="2019-11-18T14:36:21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24F6-3FAD-4726-B3DD-944CA94AEDF3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0DEA-DD20-4069-9BB1-0309F168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52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24F6-3FAD-4726-B3DD-944CA94AEDF3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0DEA-DD20-4069-9BB1-0309F168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67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24F6-3FAD-4726-B3DD-944CA94AEDF3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0DEA-DD20-4069-9BB1-0309F168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93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24F6-3FAD-4726-B3DD-944CA94AEDF3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0DEA-DD20-4069-9BB1-0309F168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20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24F6-3FAD-4726-B3DD-944CA94AEDF3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0DEA-DD20-4069-9BB1-0309F168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49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24F6-3FAD-4726-B3DD-944CA94AEDF3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0DEA-DD20-4069-9BB1-0309F168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7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24F6-3FAD-4726-B3DD-944CA94AEDF3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0DEA-DD20-4069-9BB1-0309F168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66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24F6-3FAD-4726-B3DD-944CA94AEDF3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0DEA-DD20-4069-9BB1-0309F168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8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24F6-3FAD-4726-B3DD-944CA94AEDF3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0DEA-DD20-4069-9BB1-0309F168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2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24F6-3FAD-4726-B3DD-944CA94AEDF3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0DEA-DD20-4069-9BB1-0309F168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41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724F6-3FAD-4726-B3DD-944CA94AEDF3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0DEA-DD20-4069-9BB1-0309F168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85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724F6-3FAD-4726-B3DD-944CA94AEDF3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0DEA-DD20-4069-9BB1-0309F1684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86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4944" y="1611927"/>
            <a:ext cx="5279912" cy="51398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Calibri"/>
                <a:cs typeface="Calibri"/>
              </a:rPr>
              <a:t>«Взаимодействие педагога с семьями как условие педагогической компетенции родителей, имеющих детей раннего возраста</a:t>
            </a:r>
            <a:r>
              <a:rPr lang="ru-RU" sz="4400" b="1" dirty="0">
                <a:solidFill>
                  <a:schemeClr val="tx2"/>
                </a:solidFill>
                <a:latin typeface="Calibri"/>
                <a:cs typeface="Calibri"/>
              </a:rPr>
              <a:t>»</a:t>
            </a:r>
            <a:br>
              <a:rPr lang="ru-RU" sz="4400" b="1" dirty="0">
                <a:solidFill>
                  <a:schemeClr val="tx2"/>
                </a:solidFill>
                <a:latin typeface="Calibri"/>
                <a:cs typeface="Calibri"/>
              </a:rPr>
            </a:br>
            <a:endParaRPr lang="ru-RU" sz="4400" dirty="0">
              <a:solidFill>
                <a:schemeClr val="tx2"/>
              </a:solidFill>
              <a:ea typeface="+mn-lt"/>
              <a:cs typeface="+mn-lt"/>
            </a:endParaRP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Calibri"/>
                <a:cs typeface="Calibri"/>
              </a:rPr>
              <a:t>                                       подготовил воспитатель                   Дерзова И.В.</a:t>
            </a:r>
            <a:endParaRPr lang="ru-RU" sz="2000" dirty="0">
              <a:solidFill>
                <a:schemeClr val="tx2"/>
              </a:solidFill>
              <a:ea typeface="+mn-lt"/>
              <a:cs typeface="+mn-lt"/>
            </a:endParaRPr>
          </a:p>
          <a:p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9041" y="6165304"/>
            <a:ext cx="517443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400" b="1" dirty="0">
                <a:latin typeface="Calibri"/>
                <a:cs typeface="Calibri"/>
              </a:rPr>
              <a:t>  </a:t>
            </a:r>
            <a:r>
              <a:rPr lang="ru-RU" sz="2400" dirty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863" y="324419"/>
            <a:ext cx="8389183" cy="12926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ea typeface="+mn-lt"/>
                <a:cs typeface="+mn-lt"/>
              </a:rPr>
              <a:t>МБДОУ «</a:t>
            </a:r>
            <a:r>
              <a:rPr lang="ru-RU" sz="2400" b="1" dirty="0" err="1">
                <a:solidFill>
                  <a:schemeClr val="tx2"/>
                </a:solidFill>
                <a:ea typeface="+mn-lt"/>
                <a:cs typeface="+mn-lt"/>
              </a:rPr>
              <a:t>Курманаевский</a:t>
            </a:r>
            <a:r>
              <a:rPr lang="ru-RU" sz="2400" b="1" dirty="0">
                <a:solidFill>
                  <a:schemeClr val="tx2"/>
                </a:solidFill>
                <a:ea typeface="+mn-lt"/>
                <a:cs typeface="+mn-lt"/>
              </a:rPr>
              <a:t> детский сад №2 «Солнышко»</a:t>
            </a:r>
            <a:br>
              <a:rPr lang="ru-RU" sz="2400" b="1" dirty="0">
                <a:solidFill>
                  <a:schemeClr val="tx2"/>
                </a:solidFill>
                <a:ea typeface="+mn-lt"/>
                <a:cs typeface="+mn-lt"/>
              </a:rPr>
            </a:br>
            <a:r>
              <a:rPr lang="ru-RU" b="1" dirty="0">
                <a:solidFill>
                  <a:schemeClr val="tx2"/>
                </a:solidFill>
                <a:ea typeface="+mn-lt"/>
                <a:cs typeface="+mn-lt"/>
              </a:rPr>
              <a:t>  </a:t>
            </a:r>
            <a:br>
              <a:rPr lang="ru-RU" b="1" dirty="0">
                <a:solidFill>
                  <a:schemeClr val="tx2"/>
                </a:solidFill>
                <a:ea typeface="+mn-lt"/>
                <a:cs typeface="+mn-lt"/>
              </a:rPr>
            </a:br>
            <a:r>
              <a:rPr lang="ru-RU" b="1" dirty="0">
                <a:solidFill>
                  <a:schemeClr val="tx2"/>
                </a:solidFill>
                <a:ea typeface="+mn-lt"/>
                <a:cs typeface="+mn-lt"/>
              </a:rPr>
              <a:t>  </a:t>
            </a:r>
            <a:br>
              <a:rPr lang="ru-RU" b="1" dirty="0">
                <a:solidFill>
                  <a:schemeClr val="tx2"/>
                </a:solidFill>
                <a:ea typeface="+mn-lt"/>
                <a:cs typeface="+mn-lt"/>
              </a:rPr>
            </a:br>
            <a:r>
              <a:rPr lang="ru-RU" b="1" dirty="0">
                <a:solidFill>
                  <a:schemeClr val="tx2"/>
                </a:solidFill>
                <a:ea typeface="+mn-lt"/>
                <a:cs typeface="+mn-lt"/>
              </a:rPr>
              <a:t>                                </a:t>
            </a:r>
            <a:endParaRPr lang="ru-RU" b="1">
              <a:solidFill>
                <a:schemeClr val="tx2"/>
              </a:solidFill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6442303"/>
            <a:ext cx="184731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41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92696"/>
            <a:ext cx="3816424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2"/>
            <a:ext cx="4098335" cy="3185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403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331640" y="548680"/>
            <a:ext cx="6238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Направление - досуговое – (акции)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340768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направление оказалось самым привлекательным, востребованным, полезным, но и самым трудным.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объясняется тем, что любое совместное мероприятие позволяет родителям увидеть изнутри проблемы своего ребёнка, сравнить его с другими детьми, увидеть трудности во взаимоотношениях, посмотреть, как делают это другие, т. е. приобрести опыт взаимодействия не только со своим ребёнком, но и с родительской общественностью в целом.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9080"/>
            <a:ext cx="3347864" cy="2510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99592" y="3676382"/>
            <a:ext cx="2352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«Цветочная поляна»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149080"/>
            <a:ext cx="4391050" cy="2475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788024" y="3676382"/>
            <a:ext cx="282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Батарейки,сдавайтесь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</p:txBody>
      </p:sp>
    </p:spTree>
    <p:extLst>
      <p:ext uri="{BB962C8B-B14F-4D97-AF65-F5344CB8AC3E}">
        <p14:creationId xmlns:p14="http://schemas.microsoft.com/office/powerpoint/2010/main" val="16403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51520" y="548680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условиях детского сада трудно обойтись без поддержки родителей.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поэтому многое у нас в группе, сделано руками пап и мам наших детей.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помогли нам изготовить пособия, помогли оформить театральный уголок,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природы,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многое другое.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родителей группа оформлена так, что каждый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используется для развития детей.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485" y="3438002"/>
            <a:ext cx="3384378" cy="3078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38" y="1594286"/>
            <a:ext cx="257175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867814" y="179348"/>
            <a:ext cx="3336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-ПОМОШНИКИ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48" y="3869314"/>
            <a:ext cx="3503288" cy="2661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403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27584" y="332656"/>
            <a:ext cx="7476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результативности проведенной работы:</a:t>
            </a:r>
            <a:r>
              <a:rPr lang="ru-RU" b="1" dirty="0">
                <a:solidFill>
                  <a:schemeClr val="tx2"/>
                </a:solidFill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9" y="980728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социальной дистанции между родителями и детьми.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поняли необходимость эмоционального принятия ребенка.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стиля общения с родителями (выраженная ориентированность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 личную  модель взаимодействия с родителями).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чувствуют защищенность и поддержку со стороны родителей.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Наметились положительные стили воспитания.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образом, использование новых форм в сотрудничестве с семьей,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помогут педагогам и родителям освоить методы воспитания,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основанные на взаимоуважении, демократическом и гуманистическом подходах.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Я, воспитатель нахожусь  в постоянном поиске новых нестандартных форм и методов работы с родителями, использование которых даёт хорошие результаты, способствующие взаимоуважению и служащие залогом дальнейшего сотрудничества и взаимодействия.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Хотелось бы сказать об одном важном моменте в системе работы с родителями. Каждый человек, сделав работу, нуждается в оценке своего труда. В этом нуждаются и наши родители.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2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267744" y="54868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endParaRPr lang="ru-RU" dirty="0"/>
          </a:p>
        </p:txBody>
      </p:sp>
      <p:pic>
        <p:nvPicPr>
          <p:cNvPr id="8" name="Рисунок 7" descr="D:\ГАИ\_DSC720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8"/>
          <a:stretch/>
        </p:blipFill>
        <p:spPr bwMode="auto">
          <a:xfrm>
            <a:off x="1547664" y="1453197"/>
            <a:ext cx="5343356" cy="3951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42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49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73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04" y="1006514"/>
            <a:ext cx="95713845" cy="48013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dirty="0">
                <a:latin typeface="Times New Roman"/>
                <a:cs typeface="Times New Roman"/>
              </a:rPr>
              <a:t>В настоящее время становится все более очевидным, что повышение результативности</a:t>
            </a:r>
          </a:p>
          <a:p>
            <a:pPr algn="just"/>
            <a:r>
              <a:rPr lang="ru-RU" dirty="0">
                <a:latin typeface="Times New Roman"/>
                <a:cs typeface="Times New Roman"/>
              </a:rPr>
              <a:t>и качества деятельности педагога невозможно без эффективного сотрудничества с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/>
                <a:cs typeface="Times New Roman"/>
              </a:rPr>
              <a:t>родителями  воспитанников раннего возраста.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/>
                <a:cs typeface="Times New Roman"/>
              </a:rPr>
              <a:t>На протяжении всего срока пребывания дошкольника в детском саду педагогам и </a:t>
            </a:r>
          </a:p>
          <a:p>
            <a:pPr algn="just"/>
            <a:r>
              <a:rPr lang="ru-RU" dirty="0">
                <a:latin typeface="Times New Roman"/>
                <a:cs typeface="Times New Roman"/>
              </a:rPr>
              <a:t>родителям важно быть партнерами, союзниками в деле образования и воспитания,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/>
                <a:cs typeface="Times New Roman"/>
              </a:rPr>
              <a:t>понимать друг друга, говорить на одном языке, идти в одном направлении.</a:t>
            </a:r>
          </a:p>
          <a:p>
            <a:pPr algn="just"/>
            <a:r>
              <a:rPr lang="ru-RU" dirty="0">
                <a:latin typeface="Times New Roman"/>
                <a:cs typeface="Times New Roman"/>
              </a:rPr>
              <a:t>Иначе невозможно гармоничное развитие ребенка, его полноценная социализация.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/>
                <a:cs typeface="Times New Roman"/>
              </a:rPr>
              <a:t>Крайне значимым является создание единого пространства взаимодействия педагогов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/>
                <a:cs typeface="Times New Roman"/>
              </a:rPr>
              <a:t>и родителей для обмена опытом, знаниями, идеями, обсуждения и решения конкретных</a:t>
            </a:r>
          </a:p>
          <a:p>
            <a:pPr algn="just"/>
            <a:r>
              <a:rPr lang="ru-RU" dirty="0">
                <a:latin typeface="Times New Roman"/>
                <a:cs typeface="Times New Roman"/>
              </a:rPr>
              <a:t>воспитательно-образовательных задач.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/>
                <a:cs typeface="Times New Roman"/>
              </a:rPr>
              <a:t>Организованное сотрудничество может дать импульс к построению взаимодействия с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/>
                <a:cs typeface="Times New Roman"/>
              </a:rPr>
              <a:t>семьей на качественно новой основе, предполагающей не просто совместное участие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/>
                <a:cs typeface="Times New Roman"/>
              </a:rPr>
              <a:t>в воспитании ребенка, а осознание общих целей, формирование доверительных</a:t>
            </a:r>
          </a:p>
          <a:p>
            <a:pPr algn="just"/>
            <a:r>
              <a:rPr lang="ru-RU" dirty="0">
                <a:latin typeface="Times New Roman"/>
                <a:cs typeface="Times New Roman"/>
              </a:rPr>
              <a:t>отношений  и стремление к взаимопониманию.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/>
                <a:cs typeface="Times New Roman"/>
              </a:rPr>
              <a:t>Исходя из этого, главным в нашей работе является создание системы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/>
                <a:cs typeface="Times New Roman"/>
              </a:rPr>
              <a:t>личностно-ориентированного взаимодействия взрослых с детьми путем организации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/>
                <a:cs typeface="Times New Roman"/>
              </a:rPr>
              <a:t>единого образовательного пространства в ДОУ и семье.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20628" y="215062"/>
            <a:ext cx="248183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/>
                <a:cs typeface="Times New Roman"/>
              </a:rPr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91685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915816" y="299267"/>
            <a:ext cx="249626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/>
                <a:cs typeface="Times New Roman"/>
              </a:rPr>
              <a:t>Цели и задачи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700808"/>
            <a:ext cx="7992888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/>
                <a:cs typeface="Times New Roman"/>
              </a:rPr>
              <a:t>ознакомление родителей имеющих детей раннего возраста с жизнью и работой дошкольного  учреждения;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/>
                <a:cs typeface="Times New Roman"/>
              </a:rPr>
              <a:t> педагогическое просвещение родителей имеющих детей раннего возраста;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установление единства в воспитании детей;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изучение и распространение передового опыта</a:t>
            </a:r>
          </a:p>
          <a:p>
            <a:r>
              <a:rPr lang="ru-RU" sz="2400" dirty="0">
                <a:latin typeface="Times New Roman"/>
                <a:cs typeface="Times New Roman"/>
              </a:rPr>
              <a:t>      семейного воспитания  . </a:t>
            </a:r>
          </a:p>
        </p:txBody>
      </p:sp>
    </p:spTree>
    <p:extLst>
      <p:ext uri="{BB962C8B-B14F-4D97-AF65-F5344CB8AC3E}">
        <p14:creationId xmlns:p14="http://schemas.microsoft.com/office/powerpoint/2010/main" val="1709263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1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34279" y="476672"/>
            <a:ext cx="8893205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/>
                <a:cs typeface="Times New Roman"/>
              </a:rPr>
              <a:t>Формы взаимодействия с родителями детей раннего возраста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формы                                            Нетрадиционные  формы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2347044"/>
            <a:ext cx="60311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Утренники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информационных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стендов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20072" y="2492896"/>
            <a:ext cx="39128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группы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Концерты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досуги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стенгазет и буклетов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Почта доверия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собрания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группе,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саде на сайте в Интернете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051720" y="1854116"/>
            <a:ext cx="288032" cy="492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426678" y="1854116"/>
            <a:ext cx="233554" cy="638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26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467544" y="620688"/>
            <a:ext cx="8208912" cy="12311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/>
                <a:cs typeface="Times New Roman"/>
              </a:rPr>
              <a:t>Направления по вовлечению родителей детей раннего возраста в совместную деятельность</a:t>
            </a:r>
            <a:r>
              <a:rPr lang="ru-RU" b="1" dirty="0">
                <a:solidFill>
                  <a:schemeClr val="tx2"/>
                </a:solidFill>
              </a:rPr>
              <a:t> </a:t>
            </a:r>
            <a:br>
              <a:rPr lang="ru-RU" b="1" dirty="0">
                <a:solidFill>
                  <a:schemeClr val="tx2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39552" y="2060848"/>
            <a:ext cx="3384376" cy="1435088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- аналитическое –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(анкетирование, тестирование, опрос)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148064" y="2060848"/>
            <a:ext cx="3384376" cy="136409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–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(родительские  собрания, нетрадиционные собрания, экскурсии)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539552" y="4509120"/>
            <a:ext cx="3384376" cy="15912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 – информационное –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(через родительские уголки, папки – передвижки, мини – библиотека, выпуск газеты) 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148064" y="4437112"/>
            <a:ext cx="3384376" cy="1592289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Досуговое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(праздники, акции)</a:t>
            </a:r>
          </a:p>
        </p:txBody>
      </p:sp>
    </p:spTree>
    <p:extLst>
      <p:ext uri="{BB962C8B-B14F-4D97-AF65-F5344CB8AC3E}">
        <p14:creationId xmlns:p14="http://schemas.microsoft.com/office/powerpoint/2010/main" val="1709263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395535" y="365625"/>
            <a:ext cx="8504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Направление – информационно -аналитическое  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131" y="152623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выявление положительного опыта и недостатков в вопросах воспитания и обучения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591" y="2708920"/>
            <a:ext cx="4932040" cy="3699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09263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" y="12176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899592" y="620688"/>
            <a:ext cx="7857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Направление - наглядно-информационное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196752"/>
            <a:ext cx="8357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направление даёт возможность донести до родителей любую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в доступной форме, напомнить тактично о родительских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обязанностях и ответственности.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начинается с раздевалки, очень важно, чтобы она была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уютная и красивая, поэтому наш родительский уголок оформляется посезонно.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01072"/>
            <a:ext cx="2808312" cy="2204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04585"/>
            <a:ext cx="2448272" cy="2181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601072"/>
            <a:ext cx="2812676" cy="2181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40360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1196752"/>
            <a:ext cx="835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31" y="0"/>
            <a:ext cx="4824536" cy="3618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845" y="3068960"/>
            <a:ext cx="4788024" cy="3591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739" y="3777820"/>
            <a:ext cx="3230978" cy="2533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58816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403648" y="287070"/>
            <a:ext cx="5611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Направление - познавательное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010345"/>
            <a:ext cx="3814607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педагогической культуры, педагогической 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родителей в воспитании здорового ребенка; 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семьи на воспитание здорового ребенка; 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тесного сотрудничества и единых требований детского сада и семьи.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Одной из основных форм работы по педагогическому просвещению семьи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родительское собрание.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ушли от устаревшего лекционного метода проведения собрания.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такие приемы, которые активизируют внимание родителей,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более легкому запоминанию сути бесед, создают особый настрой на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доброжелательный разговор.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моменты из жизни группы, включаем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фрагментов из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воспитания детей, включаем практические задания, игры,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оформление.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совместном мероприятии выражаем благодарность родителям, которые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уделяют много внимания своим детям и помогают в совместной работе.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на собраниях говорим не только о воспитании детей, но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взаимоотношениях в семье.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 мероприятию готовим выставку детских работ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фотостенд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используем фотографии из семейных альбомов, жизни группы.</a:t>
            </a:r>
          </a:p>
        </p:txBody>
      </p:sp>
    </p:spTree>
    <p:extLst>
      <p:ext uri="{BB962C8B-B14F-4D97-AF65-F5344CB8AC3E}">
        <p14:creationId xmlns:p14="http://schemas.microsoft.com/office/powerpoint/2010/main" val="16403601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662</Words>
  <Application>Microsoft Office PowerPoint</Application>
  <PresentationFormat>Экран (4:3)</PresentationFormat>
  <Paragraphs>105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Ирина Дерзова</cp:lastModifiedBy>
  <cp:revision>89</cp:revision>
  <dcterms:created xsi:type="dcterms:W3CDTF">2017-03-29T06:30:17Z</dcterms:created>
  <dcterms:modified xsi:type="dcterms:W3CDTF">2019-11-20T15:22:28Z</dcterms:modified>
</cp:coreProperties>
</file>