
<file path=[Content_Types].xml><?xml version="1.0" encoding="utf-8"?>
<Types xmlns="http://schemas.openxmlformats.org/package/2006/content-types">
  <Default Extension="tmp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9" r:id="rId3"/>
    <p:sldId id="290" r:id="rId4"/>
    <p:sldId id="294" r:id="rId5"/>
    <p:sldId id="302" r:id="rId6"/>
    <p:sldId id="303" r:id="rId7"/>
    <p:sldId id="291" r:id="rId8"/>
    <p:sldId id="293" r:id="rId9"/>
    <p:sldId id="281" r:id="rId10"/>
    <p:sldId id="295" r:id="rId11"/>
    <p:sldId id="276" r:id="rId12"/>
    <p:sldId id="298" r:id="rId13"/>
    <p:sldId id="297" r:id="rId14"/>
    <p:sldId id="296" r:id="rId15"/>
    <p:sldId id="280" r:id="rId16"/>
    <p:sldId id="287" r:id="rId17"/>
    <p:sldId id="292" r:id="rId18"/>
    <p:sldId id="301" r:id="rId19"/>
    <p:sldId id="25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2AEE53B-2DD5-45F0-9036-D0014DE91FA6}">
          <p14:sldIdLst/>
        </p14:section>
        <p14:section name="Раздел без заголовка" id="{EB12ADEC-479D-435E-9D37-1840DA65AEF9}">
          <p14:sldIdLst>
            <p14:sldId id="259"/>
            <p14:sldId id="269"/>
            <p14:sldId id="290"/>
            <p14:sldId id="294"/>
            <p14:sldId id="302"/>
            <p14:sldId id="303"/>
            <p14:sldId id="291"/>
            <p14:sldId id="293"/>
            <p14:sldId id="281"/>
            <p14:sldId id="295"/>
            <p14:sldId id="276"/>
            <p14:sldId id="298"/>
            <p14:sldId id="297"/>
            <p14:sldId id="296"/>
            <p14:sldId id="280"/>
            <p14:sldId id="287"/>
            <p14:sldId id="292"/>
            <p14:sldId id="301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460" autoAdjust="0"/>
  </p:normalViewPr>
  <p:slideViewPr>
    <p:cSldViewPr snapToGrid="0" showGuides="1">
      <p:cViewPr varScale="1">
        <p:scale>
          <a:sx n="71" d="100"/>
          <a:sy n="71" d="100"/>
        </p:scale>
        <p:origin x="59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6F0-7F53-4717-B77E-B5B59E6E6A89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9B1-46E1-4D05-A080-2738957E38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036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6F0-7F53-4717-B77E-B5B59E6E6A89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9B1-46E1-4D05-A080-2738957E38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771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6F0-7F53-4717-B77E-B5B59E6E6A89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9B1-46E1-4D05-A080-2738957E38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915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6F0-7F53-4717-B77E-B5B59E6E6A89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9B1-46E1-4D05-A080-2738957E38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668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6F0-7F53-4717-B77E-B5B59E6E6A89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9B1-46E1-4D05-A080-2738957E38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40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6F0-7F53-4717-B77E-B5B59E6E6A89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9B1-46E1-4D05-A080-2738957E38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16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6F0-7F53-4717-B77E-B5B59E6E6A89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9B1-46E1-4D05-A080-2738957E38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163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6F0-7F53-4717-B77E-B5B59E6E6A89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9B1-46E1-4D05-A080-2738957E38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746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6F0-7F53-4717-B77E-B5B59E6E6A89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9B1-46E1-4D05-A080-2738957E38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660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6F0-7F53-4717-B77E-B5B59E6E6A89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9B1-46E1-4D05-A080-2738957E38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956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6F0-7F53-4717-B77E-B5B59E6E6A89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19B1-46E1-4D05-A080-2738957E38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34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726F0-7F53-4717-B77E-B5B59E6E6A89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119B1-46E1-4D05-A080-2738957E38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39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mp"/><Relationship Id="rId5" Type="http://schemas.openxmlformats.org/officeDocument/2006/relationships/image" Target="../media/image12.tmp"/><Relationship Id="rId4" Type="http://schemas.openxmlformats.org/officeDocument/2006/relationships/image" Target="../media/image1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ПОКОЛЕНИЕ         ГРАМОТНОСТЬ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3" y="1690688"/>
            <a:ext cx="9386888" cy="5167311"/>
          </a:xfrm>
        </p:spPr>
      </p:pic>
    </p:spTree>
    <p:extLst>
      <p:ext uri="{BB962C8B-B14F-4D97-AF65-F5344CB8AC3E}">
        <p14:creationId xmlns:p14="http://schemas.microsoft.com/office/powerpoint/2010/main" val="942861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259"/>
            <a:ext cx="12192000" cy="7046259"/>
          </a:xfr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258"/>
            <a:ext cx="12192000" cy="7046258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260"/>
            <a:ext cx="12191999" cy="715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49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1999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43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290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129222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3871"/>
          </a:xfrm>
        </p:spPr>
      </p:pic>
    </p:spTree>
    <p:extLst>
      <p:ext uri="{BB962C8B-B14F-4D97-AF65-F5344CB8AC3E}">
        <p14:creationId xmlns:p14="http://schemas.microsoft.com/office/powerpoint/2010/main" val="2717423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1999" cy="3424237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0"/>
            <a:ext cx="1219199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91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"/>
            <a:ext cx="6096002" cy="28911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30667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65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11629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282388"/>
            <a:ext cx="11452412" cy="714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52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17619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97388" cy="6858001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88" y="0"/>
            <a:ext cx="6293224" cy="70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21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Начальные сведения о происхождении слов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Этимология. </a:t>
            </a:r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7"/>
            <a:ext cx="12191999" cy="5073183"/>
          </a:xfrm>
        </p:spPr>
      </p:pic>
    </p:spTree>
    <p:extLst>
      <p:ext uri="{BB962C8B-B14F-4D97-AF65-F5344CB8AC3E}">
        <p14:creationId xmlns:p14="http://schemas.microsoft.com/office/powerpoint/2010/main" val="1092095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148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Притча о …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79930"/>
            <a:ext cx="12192000" cy="6078070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accent5"/>
                </a:solidFill>
              </a:rPr>
              <a:t>За день до своего рождения ребенок спросил у Бога: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– Говорят, завтра меня посылают на Землю. Как же я буду там жить, ведь я так мал и беззащитен?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Бог ответил: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– Я подарю тебе ангела, который будет ждать тебя и заботиться о тебе.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Ребенок задумался, затем сказал снова: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– Здесь на Небесах я лишь пою и смеюсь, этого достаточно мне для счастья.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Бог ответил: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– Твой ангел будет петь и улыбаться для тебя, ты почувствуешь его любовь и будешь счастлив.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– О! Но как я пойму его, ведь я не знаю его языка? – спросил ребенок, пристально глядя на Бога. – А что мне делать, если я захочу обратиться к тебе?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Бог мягко прикоснулся к детской головке и сказал: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– Твой ангел сложит твои руки вместе и научит тебя молиться.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Затем ребенок спросил: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– Я слышал, что на Земле есть зло. Кто защитит меня?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– Твой ангел защитит тебя, даже рискуя собственной жизнью.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– Мне будет грустно, так как я не смогу больше видеть тебя…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– Твой ангел расскажет тебе обо мне все и покажет путь, как вернуться ко мне. Так что я всегда буду рядом с тобой.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В этот момент с Земли стали доноситься голоса; и ребенок в спешке спросил: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– Боже, скажи же мне, как зовут моего ангела?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– Его имя не имеет значения. Ты будешь просто называть его </a:t>
            </a:r>
            <a:r>
              <a:rPr lang="ru-RU" dirty="0" smtClean="0">
                <a:solidFill>
                  <a:schemeClr val="accent5"/>
                </a:solidFill>
              </a:rPr>
              <a:t>…</a:t>
            </a:r>
            <a:endParaRPr lang="ru-RU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4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7576"/>
            <a:ext cx="10515600" cy="67235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PISA=)</a:t>
            </a:r>
            <a:r>
              <a:rPr lang="ru-RU" b="1" dirty="0" smtClean="0">
                <a:solidFill>
                  <a:srgbClr val="FF0000"/>
                </a:solidFill>
              </a:rPr>
              <a:t>             Вопросы и задания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76" y="779930"/>
            <a:ext cx="12084424" cy="607807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1</a:t>
            </a:r>
            <a:r>
              <a:rPr lang="ru-RU" sz="3200" dirty="0" smtClean="0">
                <a:solidFill>
                  <a:schemeClr val="accent1"/>
                </a:solidFill>
              </a:rPr>
              <a:t>. В тексте говорится о: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accent1"/>
                </a:solidFill>
              </a:rPr>
              <a:t>- разговоре Бога с ребенком;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accent1"/>
                </a:solidFill>
              </a:rPr>
              <a:t>- ангеле, оберегающем ребенка;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accent1"/>
                </a:solidFill>
              </a:rPr>
              <a:t>- матери;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accent1"/>
                </a:solidFill>
              </a:rPr>
              <a:t>- разговоре двух ангелов.</a:t>
            </a:r>
          </a:p>
          <a:p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2. Сформулируйте разговор Бога и ребенка в одном предложении.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3. Озаглавьте текст.</a:t>
            </a:r>
          </a:p>
          <a:p>
            <a:r>
              <a:rPr lang="ru-RU" sz="3200" dirty="0">
                <a:solidFill>
                  <a:srgbClr val="7030A0"/>
                </a:solidFill>
              </a:rPr>
              <a:t>4</a:t>
            </a:r>
            <a:r>
              <a:rPr lang="ru-RU" sz="3200" dirty="0" smtClean="0">
                <a:solidFill>
                  <a:srgbClr val="7030A0"/>
                </a:solidFill>
              </a:rPr>
              <a:t>. Чему учит эта притча?</a:t>
            </a:r>
          </a:p>
          <a:p>
            <a:r>
              <a:rPr lang="ru-RU" sz="3200" dirty="0" smtClean="0">
                <a:solidFill>
                  <a:srgbClr val="7030A0"/>
                </a:solidFill>
              </a:rPr>
              <a:t>- верить в ангелов;</a:t>
            </a:r>
          </a:p>
          <a:p>
            <a:r>
              <a:rPr lang="ru-RU" sz="3200" dirty="0" smtClean="0">
                <a:solidFill>
                  <a:srgbClr val="7030A0"/>
                </a:solidFill>
              </a:rPr>
              <a:t>- учиться думать;</a:t>
            </a:r>
          </a:p>
          <a:p>
            <a:r>
              <a:rPr lang="ru-RU" sz="3200" dirty="0" smtClean="0">
                <a:solidFill>
                  <a:srgbClr val="7030A0"/>
                </a:solidFill>
              </a:rPr>
              <a:t>- уважать  и ценить маму;</a:t>
            </a:r>
          </a:p>
          <a:p>
            <a:r>
              <a:rPr lang="ru-RU" sz="3200" dirty="0" smtClean="0">
                <a:solidFill>
                  <a:srgbClr val="7030A0"/>
                </a:solidFill>
              </a:rPr>
              <a:t>- понимать притчи.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4146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7576"/>
            <a:ext cx="10515600" cy="67235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PISA=)</a:t>
            </a:r>
            <a:r>
              <a:rPr lang="ru-RU" b="1" dirty="0" smtClean="0">
                <a:solidFill>
                  <a:srgbClr val="FF0000"/>
                </a:solidFill>
              </a:rPr>
              <a:t>             Вопросы и задания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76" y="779930"/>
            <a:ext cx="12084424" cy="607807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1</a:t>
            </a:r>
            <a:r>
              <a:rPr lang="ru-RU" sz="3200" dirty="0" smtClean="0">
                <a:solidFill>
                  <a:schemeClr val="accent1"/>
                </a:solidFill>
              </a:rPr>
              <a:t>. В тексте говорится о: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accent1"/>
                </a:solidFill>
              </a:rPr>
              <a:t>- </a:t>
            </a:r>
            <a:r>
              <a:rPr lang="ru-RU" sz="3200" dirty="0" smtClean="0">
                <a:solidFill>
                  <a:schemeClr val="accent1"/>
                </a:solidFill>
              </a:rPr>
              <a:t>обучении учеников внимательности их учителем;</a:t>
            </a:r>
            <a:endParaRPr lang="ru-RU" sz="32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accent1"/>
                </a:solidFill>
              </a:rPr>
              <a:t>- </a:t>
            </a:r>
            <a:r>
              <a:rPr lang="ru-RU" sz="3200" dirty="0">
                <a:solidFill>
                  <a:schemeClr val="accent1"/>
                </a:solidFill>
              </a:rPr>
              <a:t>о</a:t>
            </a:r>
            <a:r>
              <a:rPr lang="ru-RU" sz="3200" dirty="0" smtClean="0">
                <a:solidFill>
                  <a:schemeClr val="accent1"/>
                </a:solidFill>
              </a:rPr>
              <a:t> внимательности;</a:t>
            </a:r>
            <a:endParaRPr lang="ru-RU" sz="32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accent1"/>
                </a:solidFill>
              </a:rPr>
              <a:t>- </a:t>
            </a:r>
            <a:r>
              <a:rPr lang="ru-RU" sz="3200" dirty="0" smtClean="0">
                <a:solidFill>
                  <a:schemeClr val="accent1"/>
                </a:solidFill>
              </a:rPr>
              <a:t>о историческом разговоре</a:t>
            </a:r>
            <a:r>
              <a:rPr lang="ru-RU" sz="3200" dirty="0" smtClean="0">
                <a:solidFill>
                  <a:schemeClr val="accent1"/>
                </a:solidFill>
              </a:rPr>
              <a:t> ;</a:t>
            </a:r>
            <a:endParaRPr lang="ru-RU" sz="32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accent1"/>
                </a:solidFill>
              </a:rPr>
              <a:t>- </a:t>
            </a:r>
            <a:r>
              <a:rPr lang="ru-RU" sz="3200" dirty="0">
                <a:solidFill>
                  <a:schemeClr val="accent1"/>
                </a:solidFill>
              </a:rPr>
              <a:t>б</a:t>
            </a:r>
            <a:r>
              <a:rPr lang="ru-RU" sz="3200" dirty="0" smtClean="0">
                <a:solidFill>
                  <a:schemeClr val="accent1"/>
                </a:solidFill>
              </a:rPr>
              <a:t>елом листе.</a:t>
            </a:r>
            <a:endParaRPr lang="ru-RU" sz="3200" dirty="0" smtClean="0">
              <a:solidFill>
                <a:schemeClr val="accent1"/>
              </a:solidFill>
            </a:endParaRPr>
          </a:p>
          <a:p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2. Сформулируйте разговор 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Мастера с учениками в 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одном предложении.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3. Озаглавьте текст.</a:t>
            </a:r>
          </a:p>
          <a:p>
            <a:r>
              <a:rPr lang="ru-RU" sz="3200" dirty="0">
                <a:solidFill>
                  <a:srgbClr val="7030A0"/>
                </a:solidFill>
              </a:rPr>
              <a:t>4</a:t>
            </a:r>
            <a:r>
              <a:rPr lang="ru-RU" sz="3200" dirty="0" smtClean="0">
                <a:solidFill>
                  <a:srgbClr val="7030A0"/>
                </a:solidFill>
              </a:rPr>
              <a:t>. Чему учит эта притча?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rgbClr val="7030A0"/>
                </a:solidFill>
              </a:rPr>
              <a:t>- б</a:t>
            </a:r>
            <a:r>
              <a:rPr lang="ru-RU" sz="3200" dirty="0" smtClean="0">
                <a:solidFill>
                  <a:srgbClr val="7030A0"/>
                </a:solidFill>
              </a:rPr>
              <a:t>ыть веселым;</a:t>
            </a:r>
            <a:endParaRPr lang="ru-RU" sz="32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rgbClr val="7030A0"/>
                </a:solidFill>
              </a:rPr>
              <a:t>- учиться </a:t>
            </a:r>
            <a:r>
              <a:rPr lang="ru-RU" sz="3200" dirty="0" smtClean="0">
                <a:solidFill>
                  <a:srgbClr val="7030A0"/>
                </a:solidFill>
              </a:rPr>
              <a:t>быть внимательным;</a:t>
            </a:r>
            <a:endParaRPr lang="ru-RU" sz="32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rgbClr val="7030A0"/>
                </a:solidFill>
              </a:rPr>
              <a:t>- уважать  </a:t>
            </a:r>
            <a:r>
              <a:rPr lang="ru-RU" sz="3200" dirty="0" smtClean="0">
                <a:solidFill>
                  <a:srgbClr val="7030A0"/>
                </a:solidFill>
              </a:rPr>
              <a:t>Мастера;</a:t>
            </a:r>
            <a:endParaRPr lang="ru-RU" sz="32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rgbClr val="7030A0"/>
                </a:solidFill>
              </a:rPr>
              <a:t>- понимать притчи.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2740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4210638"/>
          </a:xfr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21024"/>
            <a:ext cx="6096000" cy="6979024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0639"/>
            <a:ext cx="6096000" cy="264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80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32564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6096000" cy="4500002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307" y="33588"/>
            <a:ext cx="6082561" cy="1452282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45" y="1485870"/>
            <a:ext cx="6096001" cy="2727722"/>
          </a:xfrm>
          <a:prstGeom prst="rect">
            <a:avLst/>
          </a:prstGeom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308" y="4042755"/>
            <a:ext cx="6082561" cy="281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130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</TotalTime>
  <Words>167</Words>
  <Application>Microsoft Office PowerPoint</Application>
  <PresentationFormat>Широкоэкранный</PresentationFormat>
  <Paragraphs>34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ПОКОЛЕНИЕ         ГРАМОТНОСТЬ</vt:lpstr>
      <vt:lpstr>Презентация PowerPoint</vt:lpstr>
      <vt:lpstr>Начальные сведения о происхождении слов.  Этимология. </vt:lpstr>
      <vt:lpstr>Притча о …</vt:lpstr>
      <vt:lpstr>PISA=)             Вопросы и задания</vt:lpstr>
      <vt:lpstr>PISA=)             Вопросы и задания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ваня ваня</dc:creator>
  <cp:lastModifiedBy>ваня ваня</cp:lastModifiedBy>
  <cp:revision>25</cp:revision>
  <dcterms:created xsi:type="dcterms:W3CDTF">2020-08-24T18:28:58Z</dcterms:created>
  <dcterms:modified xsi:type="dcterms:W3CDTF">2020-09-14T19:26:58Z</dcterms:modified>
</cp:coreProperties>
</file>