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9" r:id="rId4"/>
    <p:sldId id="274" r:id="rId5"/>
    <p:sldId id="275" r:id="rId6"/>
    <p:sldId id="277" r:id="rId7"/>
    <p:sldId id="276" r:id="rId8"/>
    <p:sldId id="278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9" r:id="rId20"/>
    <p:sldId id="280" r:id="rId21"/>
    <p:sldId id="271" r:id="rId22"/>
    <p:sldId id="27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3F5"/>
    <a:srgbClr val="A0F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4" autoAdjust="0"/>
    <p:restoredTop sz="94660"/>
  </p:normalViewPr>
  <p:slideViewPr>
    <p:cSldViewPr>
      <p:cViewPr varScale="1">
        <p:scale>
          <a:sx n="69" d="100"/>
          <a:sy n="69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48" y="142853"/>
            <a:ext cx="71700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 Развитие системы образования Первомайского района:</a:t>
            </a:r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опыт, проблемы, решения.</a:t>
            </a:r>
          </a:p>
          <a:p>
            <a:pPr algn="ctr"/>
            <a:endParaRPr lang="ru-RU" sz="32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Arial Black" pitchFamily="34" charset="0"/>
              </a:rPr>
              <a:t>Сладкова  Любовь Владимировна </a:t>
            </a:r>
          </a:p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Arial Black" pitchFamily="34" charset="0"/>
              </a:rPr>
              <a:t>воспитатель 1 категории.</a:t>
            </a:r>
          </a:p>
          <a:p>
            <a:pPr algn="ctr"/>
            <a:endParaRPr lang="ru-RU" sz="32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228184" y="4365104"/>
            <a:ext cx="984684" cy="1662220"/>
            <a:chOff x="6228184" y="4365104"/>
            <a:chExt cx="984684" cy="1662220"/>
          </a:xfrm>
        </p:grpSpPr>
        <p:sp>
          <p:nvSpPr>
            <p:cNvPr id="5" name="Овал 4"/>
            <p:cNvSpPr/>
            <p:nvPr/>
          </p:nvSpPr>
          <p:spPr>
            <a:xfrm>
              <a:off x="6228184" y="4365104"/>
              <a:ext cx="432048" cy="43204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6844444" y="5290476"/>
              <a:ext cx="368424" cy="368424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6508131" y="5843112"/>
              <a:ext cx="184212" cy="184212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419872" y="350043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Ф.И.О</a:t>
            </a:r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J:\ТЕРЕМОК\PLO8WNg_36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3429000"/>
            <a:ext cx="2571768" cy="3173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418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</a:rPr>
              <a:t>Дни самоуправления 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5" name="Picture 2" descr="J:\фото отсканированное\img1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357430"/>
            <a:ext cx="3716199" cy="376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J:\фото отсканированное\img1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7558" y="2428868"/>
            <a:ext cx="3659884" cy="369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Малая зимняя Олимпиада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2" descr="J:\Теремок\DSC_00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214554"/>
            <a:ext cx="3852890" cy="373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J:\Теремок\DSC_00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285992"/>
            <a:ext cx="4038600" cy="3700042"/>
          </a:xfr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Сильнее , выше, быстрее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2" descr="J:\Теремок\IMG_31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1928802"/>
            <a:ext cx="3994265" cy="3643338"/>
          </a:xfrm>
          <a:noFill/>
        </p:spPr>
      </p:pic>
      <p:pic>
        <p:nvPicPr>
          <p:cNvPr id="6" name="Picture 3" descr="J:\Теремок\DSCF15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2" y="2857496"/>
            <a:ext cx="4286280" cy="3756835"/>
          </a:xfr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:\Теремок\DSC_01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34" y="2500306"/>
            <a:ext cx="4214842" cy="3761550"/>
          </a:xfrm>
          <a:noFill/>
        </p:spPr>
      </p:pic>
      <p:pic>
        <p:nvPicPr>
          <p:cNvPr id="6" name="Picture 3" descr="J:\Теремок\DSC_01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6314" y="1142984"/>
            <a:ext cx="4181476" cy="3500438"/>
          </a:xfr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День Победы </a:t>
            </a:r>
            <a:r>
              <a:rPr lang="ru-RU" b="1" dirty="0" smtClean="0">
                <a:solidFill>
                  <a:srgbClr val="7030A0"/>
                </a:solidFill>
              </a:rPr>
              <a:t>как он был от нас  далёк…</a:t>
            </a:r>
            <a:r>
              <a:rPr lang="ru-RU" b="1" dirty="0" smtClean="0">
                <a:solidFill>
                  <a:srgbClr val="F5A1A3"/>
                </a:solidFill>
              </a:rPr>
              <a:t/>
            </a:r>
            <a:br>
              <a:rPr lang="ru-RU" b="1" dirty="0" smtClean="0">
                <a:solidFill>
                  <a:srgbClr val="F5A1A3"/>
                </a:solidFill>
              </a:rPr>
            </a:br>
            <a:endParaRPr lang="ru-RU" dirty="0"/>
          </a:p>
        </p:txBody>
      </p:sp>
      <p:pic>
        <p:nvPicPr>
          <p:cNvPr id="5" name="Picture 2" descr="J:\Теремок\IMG_32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928802"/>
            <a:ext cx="4038600" cy="3887898"/>
          </a:xfrm>
          <a:noFill/>
        </p:spPr>
      </p:pic>
      <p:pic>
        <p:nvPicPr>
          <p:cNvPr id="6" name="Picture 3" descr="J:\Теремок\IMG_33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071678"/>
            <a:ext cx="4038600" cy="3778365"/>
          </a:xfr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J:\Теремок\IMG_33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642918"/>
            <a:ext cx="4038600" cy="3749509"/>
          </a:xfrm>
          <a:noFill/>
        </p:spPr>
      </p:pic>
      <p:pic>
        <p:nvPicPr>
          <p:cNvPr id="6" name="Picture 3" descr="J:\Теремок\IMG_33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29124" y="2786058"/>
            <a:ext cx="4214842" cy="3897429"/>
          </a:xfr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«Первомайский- моя малая Родина».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2" descr="J:\Теремок\IMG_33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24" y="2285992"/>
            <a:ext cx="3391838" cy="4168773"/>
          </a:xfrm>
          <a:noFill/>
        </p:spPr>
      </p:pic>
      <p:pic>
        <p:nvPicPr>
          <p:cNvPr id="6" name="Picture 3" descr="J:\Теремок\IMG_32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6248" y="2571744"/>
            <a:ext cx="4257676" cy="3845486"/>
          </a:xfr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:\Теремок\IMG_33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472" y="1357298"/>
            <a:ext cx="3899600" cy="3382955"/>
          </a:xfrm>
          <a:noFill/>
        </p:spPr>
      </p:pic>
      <p:pic>
        <p:nvPicPr>
          <p:cNvPr id="6" name="Picture 3" descr="J:\Теремок\IMG_32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357562"/>
            <a:ext cx="4060821" cy="3240079"/>
          </a:xfr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Выставка цветов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Picture 2" descr="J:\выставка цветов\DSC_05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472" y="2500306"/>
            <a:ext cx="3857652" cy="3625857"/>
          </a:xfrm>
          <a:noFill/>
        </p:spPr>
      </p:pic>
      <p:pic>
        <p:nvPicPr>
          <p:cNvPr id="6" name="Picture 3" descr="J:\выставка цветов\DSC_05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571744"/>
            <a:ext cx="4038600" cy="3534482"/>
          </a:xfr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J:\ТЕРЕМОК\DSC_04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00108"/>
            <a:ext cx="6500858" cy="50720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42852"/>
            <a:ext cx="7072362" cy="572613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i="1" dirty="0" smtClean="0">
                <a:solidFill>
                  <a:srgbClr val="7030A0"/>
                </a:solidFill>
                <a:ea typeface="Arial Unicode MS" pitchFamily="34" charset="-128"/>
                <a:cs typeface="Arial Unicode MS" pitchFamily="34" charset="-128"/>
              </a:rPr>
              <a:t>На свете много разных профессий,</a:t>
            </a:r>
            <a:br>
              <a:rPr lang="ru-RU" sz="3200" b="1" i="1" dirty="0" smtClean="0">
                <a:solidFill>
                  <a:srgbClr val="7030A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ru-RU" sz="3200" b="1" i="1" dirty="0" smtClean="0">
                <a:solidFill>
                  <a:srgbClr val="7030A0"/>
                </a:solidFill>
                <a:ea typeface="Arial Unicode MS" pitchFamily="34" charset="-128"/>
                <a:cs typeface="Arial Unicode MS" pitchFamily="34" charset="-128"/>
              </a:rPr>
              <a:t>Но знаю, моей не найти интересней,</a:t>
            </a:r>
            <a:br>
              <a:rPr lang="ru-RU" sz="3200" b="1" i="1" dirty="0" smtClean="0">
                <a:solidFill>
                  <a:srgbClr val="7030A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ru-RU" sz="3200" b="1" i="1" dirty="0" smtClean="0">
                <a:solidFill>
                  <a:srgbClr val="7030A0"/>
                </a:solidFill>
                <a:ea typeface="Arial Unicode MS" pitchFamily="34" charset="-128"/>
                <a:cs typeface="Arial Unicode MS" pitchFamily="34" charset="-128"/>
              </a:rPr>
              <a:t>В руках педагога бесценный клад:</a:t>
            </a:r>
            <a:br>
              <a:rPr lang="ru-RU" sz="3200" b="1" i="1" dirty="0" smtClean="0">
                <a:solidFill>
                  <a:srgbClr val="7030A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ru-RU" sz="3200" b="1" i="1" dirty="0" smtClean="0">
                <a:solidFill>
                  <a:srgbClr val="7030A0"/>
                </a:solidFill>
                <a:ea typeface="Arial Unicode MS" pitchFamily="34" charset="-128"/>
                <a:cs typeface="Arial Unicode MS" pitchFamily="34" charset="-128"/>
              </a:rPr>
              <a:t> Тридцать упрямых, горластых  ребят.</a:t>
            </a:r>
            <a:br>
              <a:rPr lang="ru-RU" sz="3200" b="1" i="1" dirty="0" smtClean="0">
                <a:solidFill>
                  <a:srgbClr val="7030A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ru-RU" sz="3200" b="1" i="1" dirty="0" smtClean="0">
                <a:solidFill>
                  <a:srgbClr val="7030A0"/>
                </a:solidFill>
                <a:ea typeface="Arial Unicode MS" pitchFamily="34" charset="-128"/>
                <a:cs typeface="Arial Unicode MS" pitchFamily="34" charset="-128"/>
              </a:rPr>
              <a:t>20 с глазами, как звёзды лучистые, Которых  растила я добрыми, чистыми.</a:t>
            </a:r>
            <a:br>
              <a:rPr lang="ru-RU" sz="3200" b="1" i="1" dirty="0" smtClean="0">
                <a:solidFill>
                  <a:srgbClr val="7030A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ru-RU" sz="3200" b="1" i="1" dirty="0" smtClean="0">
                <a:solidFill>
                  <a:srgbClr val="7030A0"/>
                </a:solidFill>
                <a:ea typeface="Arial Unicode MS" pitchFamily="34" charset="-128"/>
                <a:cs typeface="Arial Unicode MS" pitchFamily="34" charset="-128"/>
              </a:rPr>
              <a:t> Мир открывала им светлый, чудесный,</a:t>
            </a:r>
            <a:br>
              <a:rPr lang="ru-RU" sz="3200" b="1" i="1" dirty="0" smtClean="0">
                <a:solidFill>
                  <a:srgbClr val="7030A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ru-RU" sz="3200" b="1" i="1" dirty="0" smtClean="0">
                <a:solidFill>
                  <a:srgbClr val="7030A0"/>
                </a:solidFill>
                <a:ea typeface="Arial Unicode MS" pitchFamily="34" charset="-128"/>
                <a:cs typeface="Arial Unicode MS" pitchFamily="34" charset="-128"/>
              </a:rPr>
              <a:t>Нету  работы моей интересней.</a:t>
            </a:r>
            <a:r>
              <a:rPr lang="ru-RU" sz="1800" b="1" i="1" dirty="0" smtClean="0">
                <a:solidFill>
                  <a:srgbClr val="7030A0"/>
                </a:solidFill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1800" b="1" i="1" dirty="0" smtClean="0">
                <a:solidFill>
                  <a:srgbClr val="7030A0"/>
                </a:solidFill>
                <a:ea typeface="Arial Unicode MS" pitchFamily="34" charset="-128"/>
                <a:cs typeface="Arial Unicode MS" pitchFamily="34" charset="-128"/>
              </a:rPr>
            </a:br>
            <a:endParaRPr lang="ru-RU" sz="1800" b="1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J:\ТЕРЕМОК\DSC_05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214422"/>
            <a:ext cx="6429420" cy="44291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214290"/>
            <a:ext cx="7643866" cy="591187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600" i="1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</a:p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     Если спросят: что же, кто же</a:t>
            </a:r>
            <a:b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ru-RU" i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    Мне в саду всего милей?</a:t>
            </a:r>
            <a:b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ru-RU" i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    Я скажу: всего дороже,</a:t>
            </a:r>
            <a:b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ru-RU" i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    Ближе всех душе моей</a:t>
            </a:r>
          </a:p>
          <a:p>
            <a:pPr>
              <a:buNone/>
            </a:pPr>
            <a:endParaRPr lang="ru-RU" i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    Дети наши. Эти дети</a:t>
            </a:r>
            <a:b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ru-RU" i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   Всех прекраснее на свете!</a:t>
            </a:r>
            <a:b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i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000" b="1" i="1" dirty="0" smtClean="0">
                <a:solidFill>
                  <a:srgbClr val="C00000"/>
                </a:solidFill>
              </a:rPr>
              <a:t>                           Спасибо, </a:t>
            </a:r>
            <a:br>
              <a:rPr lang="ru-RU" sz="4000" b="1" i="1" dirty="0" smtClean="0">
                <a:solidFill>
                  <a:srgbClr val="C00000"/>
                </a:solidFill>
              </a:rPr>
            </a:br>
            <a:r>
              <a:rPr lang="ru-RU" sz="4000" b="1" i="1" dirty="0" smtClean="0">
                <a:solidFill>
                  <a:srgbClr val="C00000"/>
                </a:solidFill>
              </a:rPr>
              <a:t>     </a:t>
            </a:r>
          </a:p>
          <a:p>
            <a:pPr>
              <a:buNone/>
            </a:pPr>
            <a:r>
              <a:rPr lang="ru-RU" sz="4000" b="1" i="1" dirty="0" smtClean="0">
                <a:solidFill>
                  <a:srgbClr val="C00000"/>
                </a:solidFill>
              </a:rPr>
              <a:t>                благодарю за внимание! </a:t>
            </a:r>
            <a:r>
              <a:rPr lang="ru-RU" sz="4000" b="1" dirty="0" smtClean="0">
                <a:solidFill>
                  <a:srgbClr val="F4A2A8"/>
                </a:solidFill>
              </a:rPr>
              <a:t/>
            </a:r>
            <a:br>
              <a:rPr lang="ru-RU" sz="4000" b="1" dirty="0" smtClean="0">
                <a:solidFill>
                  <a:srgbClr val="F4A2A8"/>
                </a:solidFill>
              </a:rPr>
            </a:br>
            <a:r>
              <a:rPr lang="ru-RU" sz="4000" b="1" dirty="0" smtClean="0">
                <a:solidFill>
                  <a:srgbClr val="F4A2A8"/>
                </a:solidFill>
              </a:rPr>
              <a:t>               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1" descr="J:\Теремок\IMG_33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00188" y="1857375"/>
            <a:ext cx="6034087" cy="4429125"/>
          </a:xfr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57250" y="214290"/>
            <a:ext cx="7772400" cy="157164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cs typeface="Times New Roman" pitchFamily="18" charset="0"/>
              </a:rPr>
              <a:t>МАБДОУ </a:t>
            </a:r>
            <a:r>
              <a:rPr lang="ru-RU" sz="3100" b="1" dirty="0">
                <a:solidFill>
                  <a:srgbClr val="FF0000"/>
                </a:solidFill>
                <a:cs typeface="Times New Roman" pitchFamily="18" charset="0"/>
              </a:rPr>
              <a:t>«Детский сад «Теремок</a:t>
            </a:r>
            <a:r>
              <a:rPr lang="ru-RU" sz="3100" b="1" dirty="0" smtClean="0">
                <a:solidFill>
                  <a:srgbClr val="FF0000"/>
                </a:solidFill>
                <a:cs typeface="Times New Roman" pitchFamily="18" charset="0"/>
              </a:rPr>
              <a:t>»</a:t>
            </a:r>
            <a:r>
              <a:rPr lang="ru-RU" sz="3100" dirty="0" smtClean="0"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2200" dirty="0" smtClean="0"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cs typeface="Times New Roman" pitchFamily="18" charset="0"/>
              </a:rPr>
              <a:t>общеразвивающего</a:t>
            </a:r>
            <a:r>
              <a:rPr lang="ru-RU" sz="2000" b="1" i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C00000"/>
                </a:solidFill>
                <a:cs typeface="Times New Roman" pitchFamily="18" charset="0"/>
              </a:rPr>
              <a:t>вида с приоритетным </a:t>
            </a:r>
            <a:br>
              <a:rPr lang="ru-RU" sz="2000" b="1" i="1" dirty="0"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cs typeface="Times New Roman" pitchFamily="18" charset="0"/>
              </a:rPr>
              <a:t>   </a:t>
            </a:r>
            <a:r>
              <a:rPr lang="ru-RU" sz="2000" b="1" i="1" dirty="0" smtClean="0">
                <a:solidFill>
                  <a:srgbClr val="C00000"/>
                </a:solidFill>
                <a:cs typeface="Times New Roman" pitchFamily="18" charset="0"/>
              </a:rPr>
              <a:t>направлением </a:t>
            </a:r>
            <a:r>
              <a:rPr lang="ru-RU" sz="2000" b="1" i="1" dirty="0">
                <a:solidFill>
                  <a:srgbClr val="C00000"/>
                </a:solidFill>
                <a:cs typeface="Times New Roman" pitchFamily="18" charset="0"/>
              </a:rPr>
              <a:t>– физическое </a:t>
            </a:r>
            <a:r>
              <a:rPr lang="ru-RU" sz="2000" b="1" i="1" dirty="0" smtClean="0">
                <a:solidFill>
                  <a:srgbClr val="C00000"/>
                </a:solidFill>
                <a:cs typeface="Times New Roman" pitchFamily="18" charset="0"/>
              </a:rPr>
              <a:t>,художественно-эстетическое       п.Первомайский,  Первомайского </a:t>
            </a:r>
            <a:r>
              <a:rPr lang="ru-RU" sz="2000" b="1" i="1" dirty="0">
                <a:solidFill>
                  <a:srgbClr val="C00000"/>
                </a:solidFill>
                <a:cs typeface="Times New Roman" pitchFamily="18" charset="0"/>
              </a:rPr>
              <a:t>района, Оренбургской области» </a:t>
            </a:r>
            <a:r>
              <a:rPr lang="ru-RU" sz="2000" b="1" i="1" dirty="0" smtClean="0"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1800" b="1" i="1" dirty="0"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ru-RU" sz="1800" b="1" i="1" dirty="0"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1800" b="1" i="1" dirty="0">
                <a:solidFill>
                  <a:srgbClr val="C00000"/>
                </a:solidFill>
                <a:cs typeface="Times New Roman" pitchFamily="18" charset="0"/>
              </a:rPr>
              <a:t>                                  </a:t>
            </a:r>
            <a:r>
              <a:rPr lang="ru-RU" dirty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124" name="Picture 21" descr="J:\Теремок\IMG_3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857375"/>
            <a:ext cx="6034087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J:\Теремок\IMG_3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857364"/>
            <a:ext cx="6034087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Основные задачи МАДОУ «Детский сад «Теремок»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600200"/>
            <a:ext cx="7901014" cy="4525963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B050"/>
                </a:solidFill>
              </a:rPr>
              <a:t>охрана жизни и здоровья воспитанников ; 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B050"/>
                </a:solidFill>
              </a:rPr>
              <a:t>-проведение физкультурно-оздоровительных мероприятий, направленных на общее укрепление здоровья ребёнка, обеспечение полноценного физического развития детей, здорового образа жизни;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B050"/>
                </a:solidFill>
              </a:rPr>
              <a:t>-разработка и внедрение новых организационно-педагогических форм и методов воспитания детей  в зависимости от потенциальных возможностей ребёнка и запросов родителей;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B050"/>
                </a:solidFill>
              </a:rPr>
              <a:t>-создание оптимальных условий для ежедневного, эффективного развития и саморазвития ребёнка, его личностного роста посредством художественно-эстетического, трудового, эмоционального и физического воспитания;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B050"/>
                </a:solidFill>
              </a:rPr>
              <a:t>-создание равных стартовых возможностей детям дошкольного возраста для успешного обучения в школе.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Развитие связной речи у детей старшего дошкольного возраста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G:\DCIM\101CANON\IMG_25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28802"/>
            <a:ext cx="4038600" cy="3448854"/>
          </a:xfrm>
          <a:prstGeom prst="rect">
            <a:avLst/>
          </a:prstGeom>
          <a:noFill/>
        </p:spPr>
      </p:pic>
      <p:pic>
        <p:nvPicPr>
          <p:cNvPr id="1029" name="Picture 5" descr="G:\DCIM\101CANON\IMG_28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28802"/>
            <a:ext cx="4038600" cy="34488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Знакомство с народно-прикладным искусством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G:\DCIM\101CANON\IMG_24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3852890" cy="3734606"/>
          </a:xfrm>
          <a:prstGeom prst="rect">
            <a:avLst/>
          </a:prstGeom>
          <a:noFill/>
        </p:spPr>
      </p:pic>
      <p:pic>
        <p:nvPicPr>
          <p:cNvPr id="3075" name="Picture 3" descr="G:\DCIM\101CANON\IMG_25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43050"/>
            <a:ext cx="4038600" cy="37346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Сказки и рассказы в развитии речи детей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J:\Теремок\IMG_32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71678"/>
            <a:ext cx="4038600" cy="3500462"/>
          </a:xfrm>
          <a:prstGeom prst="rect">
            <a:avLst/>
          </a:prstGeom>
          <a:noFill/>
        </p:spPr>
      </p:pic>
      <p:pic>
        <p:nvPicPr>
          <p:cNvPr id="8" name="Picture 3" descr="J:\Теремок\IMG_33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71678"/>
            <a:ext cx="4038600" cy="35004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J:\Теремок\IMG_33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00108"/>
            <a:ext cx="6786610" cy="45720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«Папа, мама, я спортивная семья!»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12" descr="J:\Теремок\IMG_31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050" y="2285992"/>
            <a:ext cx="3644900" cy="384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J:\Теремок\IMG_31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886" y="2357430"/>
            <a:ext cx="3653227" cy="376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182</Words>
  <Application>Microsoft Office PowerPoint</Application>
  <PresentationFormat>Экран (4:3)</PresentationFormat>
  <Paragraphs>34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На свете много разных профессий, Но знаю, моей не найти интересней, В руках педагога бесценный клад:  Тридцать упрямых, горластых  ребят. 20 с глазами, как звёзды лучистые, Которых  растила я добрыми, чистыми.  Мир открывала им светлый, чудесный, Нету  работы моей интересней. </vt:lpstr>
      <vt:lpstr>   МАБДОУ «Детский сад «Теремок»   общеразвивающего вида с приоритетным     направлением – физическое ,художественно-эстетическое       п.Первомайский,  Первомайского района, Оренбургской области»                                      </vt:lpstr>
      <vt:lpstr> Основные задачи МАДОУ «Детский сад «Теремок» </vt:lpstr>
      <vt:lpstr>Развитие связной речи у детей старшего дошкольного возраста</vt:lpstr>
      <vt:lpstr>Знакомство с народно-прикладным искусством</vt:lpstr>
      <vt:lpstr>Сказки и рассказы в развитии речи детей</vt:lpstr>
      <vt:lpstr>Презентация PowerPoint</vt:lpstr>
      <vt:lpstr> «Папа, мама, я спортивная семья!»</vt:lpstr>
      <vt:lpstr>Дни самоуправления </vt:lpstr>
      <vt:lpstr>Малая зимняя Олимпиада</vt:lpstr>
      <vt:lpstr>Сильнее , выше, быстрее</vt:lpstr>
      <vt:lpstr>Презентация PowerPoint</vt:lpstr>
      <vt:lpstr>День Победы как он был от нас  далёк… </vt:lpstr>
      <vt:lpstr>Презентация PowerPoint</vt:lpstr>
      <vt:lpstr>«Первомайский- моя малая Родина». </vt:lpstr>
      <vt:lpstr>Презентация PowerPoint</vt:lpstr>
      <vt:lpstr>Выставка цветов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Вега</cp:lastModifiedBy>
  <cp:revision>29</cp:revision>
  <dcterms:created xsi:type="dcterms:W3CDTF">2012-08-02T12:17:38Z</dcterms:created>
  <dcterms:modified xsi:type="dcterms:W3CDTF">2014-08-19T12:49:01Z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237482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