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9" r:id="rId2"/>
    <p:sldId id="268" r:id="rId3"/>
    <p:sldId id="273" r:id="rId4"/>
    <p:sldId id="270" r:id="rId5"/>
    <p:sldId id="279" r:id="rId6"/>
    <p:sldId id="291" r:id="rId7"/>
    <p:sldId id="292" r:id="rId8"/>
    <p:sldId id="294" r:id="rId9"/>
    <p:sldId id="295" r:id="rId10"/>
    <p:sldId id="304" r:id="rId11"/>
    <p:sldId id="297" r:id="rId12"/>
    <p:sldId id="303" r:id="rId13"/>
    <p:sldId id="29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B21C1-6CA1-49E1-82F6-3A8BE5B74B5E}" type="datetimeFigureOut">
              <a:rPr lang="ru-RU" smtClean="0"/>
              <a:pPr/>
              <a:t>12.03.2020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10A68-C9E3-4A2F-995E-D46CE782A6CC}" type="slidenum">
              <a:rPr lang="ru-RU" smtClean="0"/>
              <a:pPr/>
              <a:t>‹#›</a:t>
            </a:fld>
            <a:endParaRPr lang="ru-RU"/>
          </a:p>
        </p:txBody>
      </p:sp>
    </p:spTree>
    <p:extLst>
      <p:ext uri="{BB962C8B-B14F-4D97-AF65-F5344CB8AC3E}">
        <p14:creationId xmlns:p14="http://schemas.microsoft.com/office/powerpoint/2010/main" val="110282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12.03.2020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miles.33b.ru/smile.38491.html"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miles.33b.ru/smile.38491.html"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miles.33b.ru/smile.38491.html"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miles.33b.ru/smile.38491.html"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miles.33b.ru/smile.38491.html"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miles.33b.ru/smile.38491.html"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4" name="Picture 2" descr="C:\Users\admin\Downloads\фон я.jpg"/>
          <p:cNvPicPr>
            <a:picLocks noChangeAspect="1" noChangeArrowheads="1"/>
          </p:cNvPicPr>
          <p:nvPr/>
        </p:nvPicPr>
        <p:blipFill>
          <a:blip r:embed="rId2" cstate="print"/>
          <a:srcRect/>
          <a:stretch>
            <a:fillRect/>
          </a:stretch>
        </p:blipFill>
        <p:spPr bwMode="auto">
          <a:xfrm>
            <a:off x="-139115" y="-99392"/>
            <a:ext cx="9283115" cy="6957392"/>
          </a:xfrm>
          <a:prstGeom prst="rect">
            <a:avLst/>
          </a:prstGeom>
          <a:noFill/>
          <a:ln w="9525">
            <a:noFill/>
            <a:miter lim="800000"/>
            <a:headEnd/>
            <a:tailEnd/>
          </a:ln>
        </p:spPr>
      </p:pic>
      <p:sp>
        <p:nvSpPr>
          <p:cNvPr id="8" name="Прямоугольник 7"/>
          <p:cNvSpPr/>
          <p:nvPr/>
        </p:nvSpPr>
        <p:spPr>
          <a:xfrm>
            <a:off x="251520" y="2151728"/>
            <a:ext cx="8784976" cy="2585323"/>
          </a:xfrm>
          <a:prstGeom prst="rect">
            <a:avLst/>
          </a:prstGeom>
        </p:spPr>
        <p:txBody>
          <a:bodyPr wrap="square">
            <a:spAutoFit/>
          </a:bodyPr>
          <a:lstStyle/>
          <a:p>
            <a:pPr lvl="0" algn="ctr">
              <a:defRPr/>
            </a:pPr>
            <a:r>
              <a:rPr lang="ru-RU" sz="5400" b="1" spc="50" dirty="0">
                <a:ln w="11430"/>
                <a:solidFill>
                  <a:srgbClr val="FF0000"/>
                </a:solidFill>
                <a:effectLst>
                  <a:outerShdw blurRad="76200" dist="50800" dir="5400000" algn="tl" rotWithShape="0">
                    <a:srgbClr val="000000">
                      <a:alpha val="65000"/>
                    </a:srgbClr>
                  </a:outerShdw>
                </a:effectLst>
                <a:latin typeface="Monotype Corsiva" pitchFamily="66" charset="0"/>
              </a:rPr>
              <a:t>Развитие сенсорных  способностей посредством дидактической игры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0" y="4509120"/>
            <a:ext cx="2477683" cy="3024336"/>
          </a:xfrm>
          <a:prstGeom prst="rect">
            <a:avLst/>
          </a:prstGeom>
          <a:noFill/>
          <a:ln w="9525">
            <a:noFill/>
            <a:miter lim="800000"/>
            <a:headEnd/>
            <a:tailEnd/>
          </a:ln>
        </p:spPr>
      </p:pic>
      <p:pic>
        <p:nvPicPr>
          <p:cNvPr id="6"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7668344" y="-819472"/>
            <a:ext cx="2212087" cy="2304256"/>
          </a:xfrm>
          <a:prstGeom prst="rect">
            <a:avLst/>
          </a:prstGeom>
          <a:noFill/>
          <a:ln w="9525">
            <a:noFill/>
            <a:miter lim="800000"/>
            <a:headEnd/>
            <a:tailEnd/>
          </a:ln>
        </p:spPr>
      </p:pic>
      <p:pic>
        <p:nvPicPr>
          <p:cNvPr id="1026" name="Picture 2" descr="C:\Users\User\Desktop\Новая папка (2)\IMG_72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34282"/>
            <a:ext cx="7093458" cy="5320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4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4" name="Picture 2" descr="C:\Users\admin\Downloads\фон я.jpg"/>
          <p:cNvPicPr>
            <a:picLocks noChangeAspect="1" noChangeArrowheads="1"/>
          </p:cNvPicPr>
          <p:nvPr/>
        </p:nvPicPr>
        <p:blipFill>
          <a:blip r:embed="rId2" cstate="print"/>
          <a:srcRect/>
          <a:stretch>
            <a:fillRect/>
          </a:stretch>
        </p:blipFill>
        <p:spPr bwMode="auto">
          <a:xfrm>
            <a:off x="1" y="-20732"/>
            <a:ext cx="9180004" cy="6836748"/>
          </a:xfrm>
          <a:prstGeom prst="rect">
            <a:avLst/>
          </a:prstGeom>
          <a:noFill/>
          <a:ln w="9525">
            <a:noFill/>
            <a:miter lim="800000"/>
            <a:headEnd/>
            <a:tailEnd/>
          </a:ln>
        </p:spPr>
      </p:pic>
      <p:sp>
        <p:nvSpPr>
          <p:cNvPr id="5" name="Прямоугольник 4"/>
          <p:cNvSpPr/>
          <p:nvPr/>
        </p:nvSpPr>
        <p:spPr>
          <a:xfrm>
            <a:off x="539552" y="1028343"/>
            <a:ext cx="7920880" cy="5170646"/>
          </a:xfrm>
          <a:prstGeom prst="rect">
            <a:avLst/>
          </a:prstGeom>
        </p:spPr>
        <p:txBody>
          <a:bodyPr wrap="square">
            <a:spAutoFit/>
          </a:bodyPr>
          <a:lstStyle/>
          <a:p>
            <a:pPr>
              <a:lnSpc>
                <a:spcPct val="150000"/>
              </a:lnSpc>
            </a:pPr>
            <a:endParaRPr lang="ru-RU" sz="2000" dirty="0">
              <a:latin typeface="Times New Roman" pitchFamily="18" charset="0"/>
              <a:cs typeface="Times New Roman" pitchFamily="18" charset="0"/>
            </a:endParaRPr>
          </a:p>
          <a:p>
            <a:pPr algn="just">
              <a:lnSpc>
                <a:spcPct val="150000"/>
              </a:lnSpc>
            </a:pPr>
            <a:r>
              <a:rPr lang="ru-RU" sz="2000" b="1" dirty="0">
                <a:latin typeface="Times New Roman" pitchFamily="18" charset="0"/>
                <a:cs typeface="Times New Roman" pitchFamily="18" charset="0"/>
              </a:rPr>
              <a:t>Вывод:</a:t>
            </a:r>
            <a:r>
              <a:rPr lang="ru-RU" sz="2000" dirty="0">
                <a:latin typeface="Times New Roman" pitchFamily="18" charset="0"/>
                <a:cs typeface="Times New Roman" pitchFamily="18" charset="0"/>
              </a:rPr>
              <a:t> работа по развитию сенсорных способностей детей должна осуществляться систематически и последовательно и включаться во все этапы жизнедеятельности детей: режимные моменты (умывание, одевание, завтрак, обед и т. п., игры (дидактические, подвижные, сюжетно – ролевые и др., занятия, трудовую деятельность, прогулки и экскурсии. Словом, оно должно пронизывать весь </a:t>
            </a:r>
            <a:r>
              <a:rPr lang="ru-RU" sz="2000" dirty="0" err="1">
                <a:latin typeface="Times New Roman" pitchFamily="18" charset="0"/>
                <a:cs typeface="Times New Roman" pitchFamily="18" charset="0"/>
              </a:rPr>
              <a:t>воспитательно</a:t>
            </a:r>
            <a:r>
              <a:rPr lang="ru-RU" sz="2000" dirty="0">
                <a:latin typeface="Times New Roman" pitchFamily="18" charset="0"/>
                <a:cs typeface="Times New Roman" pitchFamily="18" charset="0"/>
              </a:rPr>
              <a:t>-образовательный процесс, обогащая сенсорный и сенсомоторный опыт детей. Однако следует помнить: расширение чувствительного опыта детей должно производиться с учетом их возрастных психофизиологических и индивидуальных особенностей.</a:t>
            </a:r>
          </a:p>
        </p:txBody>
      </p:sp>
    </p:spTree>
    <p:extLst>
      <p:ext uri="{BB962C8B-B14F-4D97-AF65-F5344CB8AC3E}">
        <p14:creationId xmlns:p14="http://schemas.microsoft.com/office/powerpoint/2010/main" val="216382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4" name="Picture 2" descr="C:\Users\admin\Downloads\фон я.jpg"/>
          <p:cNvPicPr>
            <a:picLocks noChangeAspect="1" noChangeArrowheads="1"/>
          </p:cNvPicPr>
          <p:nvPr/>
        </p:nvPicPr>
        <p:blipFill>
          <a:blip r:embed="rId2" cstate="print"/>
          <a:srcRect/>
          <a:stretch>
            <a:fillRect/>
          </a:stretch>
        </p:blipFill>
        <p:spPr bwMode="auto">
          <a:xfrm>
            <a:off x="0" y="-35192"/>
            <a:ext cx="9180005" cy="6893192"/>
          </a:xfrm>
          <a:prstGeom prst="rect">
            <a:avLst/>
          </a:prstGeom>
          <a:noFill/>
          <a:ln w="9525">
            <a:noFill/>
            <a:miter lim="800000"/>
            <a:headEnd/>
            <a:tailEnd/>
          </a:ln>
        </p:spPr>
      </p:pic>
      <p:sp>
        <p:nvSpPr>
          <p:cNvPr id="6" name="Прямоугольник 5"/>
          <p:cNvSpPr/>
          <p:nvPr/>
        </p:nvSpPr>
        <p:spPr>
          <a:xfrm>
            <a:off x="701571" y="703710"/>
            <a:ext cx="7776864" cy="5078313"/>
          </a:xfrm>
          <a:prstGeom prst="rect">
            <a:avLst/>
          </a:prstGeom>
        </p:spPr>
        <p:txBody>
          <a:bodyPr wrap="square">
            <a:spAutoFit/>
          </a:bodyPr>
          <a:lstStyle/>
          <a:p>
            <a:pPr>
              <a:lnSpc>
                <a:spcPct val="150000"/>
              </a:lnSpc>
            </a:pPr>
            <a:endParaRPr lang="ru-RU" b="1" dirty="0">
              <a:latin typeface="Times New Roman" pitchFamily="18" charset="0"/>
              <a:cs typeface="Times New Roman" pitchFamily="18" charset="0"/>
            </a:endParaRPr>
          </a:p>
          <a:p>
            <a:pPr>
              <a:lnSpc>
                <a:spcPct val="150000"/>
              </a:lnSpc>
            </a:pPr>
            <a:endParaRPr lang="ru-RU" b="1" dirty="0">
              <a:latin typeface="Times New Roman" pitchFamily="18" charset="0"/>
              <a:cs typeface="Times New Roman" pitchFamily="18" charset="0"/>
            </a:endParaRPr>
          </a:p>
          <a:p>
            <a:pPr>
              <a:lnSpc>
                <a:spcPct val="150000"/>
              </a:lnSpc>
            </a:pPr>
            <a:r>
              <a:rPr lang="ru-RU" sz="2000" b="1" dirty="0">
                <a:latin typeface="Times New Roman" pitchFamily="18" charset="0"/>
                <a:cs typeface="Times New Roman" pitchFamily="18" charset="0"/>
              </a:rPr>
              <a:t>В ходе работы были сделаны игры:</a:t>
            </a:r>
          </a:p>
          <a:p>
            <a:pPr>
              <a:lnSpc>
                <a:spcPct val="150000"/>
              </a:lnSpc>
            </a:pPr>
            <a:r>
              <a:rPr lang="ru-RU" sz="2000" dirty="0">
                <a:latin typeface="Times New Roman" pitchFamily="18" charset="0"/>
                <a:cs typeface="Times New Roman" pitchFamily="18" charset="0"/>
              </a:rPr>
              <a:t>1. «Найди для бабочки свой цветок».</a:t>
            </a:r>
          </a:p>
          <a:p>
            <a:pPr>
              <a:lnSpc>
                <a:spcPct val="150000"/>
              </a:lnSpc>
            </a:pPr>
            <a:r>
              <a:rPr lang="ru-RU" sz="2000" dirty="0">
                <a:latin typeface="Times New Roman" pitchFamily="18" charset="0"/>
                <a:cs typeface="Times New Roman" pitchFamily="18" charset="0"/>
              </a:rPr>
              <a:t>2. «Цвета и формы».</a:t>
            </a:r>
          </a:p>
          <a:p>
            <a:pPr>
              <a:lnSpc>
                <a:spcPct val="150000"/>
              </a:lnSpc>
            </a:pPr>
            <a:r>
              <a:rPr lang="ru-RU" sz="2000" dirty="0">
                <a:latin typeface="Times New Roman" pitchFamily="18" charset="0"/>
                <a:cs typeface="Times New Roman" pitchFamily="18" charset="0"/>
              </a:rPr>
              <a:t>3. «Подбери по цвету».</a:t>
            </a:r>
          </a:p>
          <a:p>
            <a:pPr>
              <a:lnSpc>
                <a:spcPct val="150000"/>
              </a:lnSpc>
            </a:pPr>
            <a:r>
              <a:rPr lang="ru-RU" sz="2000" dirty="0">
                <a:latin typeface="Times New Roman" pitchFamily="18" charset="0"/>
                <a:cs typeface="Times New Roman" pitchFamily="18" charset="0"/>
              </a:rPr>
              <a:t>4. «Семья ежей».</a:t>
            </a:r>
          </a:p>
          <a:p>
            <a:pPr>
              <a:lnSpc>
                <a:spcPct val="150000"/>
              </a:lnSpc>
            </a:pPr>
            <a:r>
              <a:rPr lang="ru-RU" sz="2000" dirty="0">
                <a:latin typeface="Times New Roman" pitchFamily="18" charset="0"/>
                <a:cs typeface="Times New Roman" pitchFamily="18" charset="0"/>
              </a:rPr>
              <a:t>5. «Собери урожай».</a:t>
            </a:r>
          </a:p>
          <a:p>
            <a:pPr>
              <a:lnSpc>
                <a:spcPct val="150000"/>
              </a:lnSpc>
            </a:pPr>
            <a:r>
              <a:rPr lang="ru-RU" sz="2000" dirty="0">
                <a:latin typeface="Times New Roman" pitchFamily="18" charset="0"/>
                <a:cs typeface="Times New Roman" pitchFamily="18" charset="0"/>
              </a:rPr>
              <a:t>6. «Консервируем фрукты».</a:t>
            </a:r>
          </a:p>
          <a:p>
            <a:pPr>
              <a:lnSpc>
                <a:spcPct val="150000"/>
              </a:lnSpc>
            </a:pPr>
            <a:r>
              <a:rPr lang="ru-RU" sz="2000" dirty="0">
                <a:latin typeface="Times New Roman" pitchFamily="18" charset="0"/>
                <a:cs typeface="Times New Roman" pitchFamily="18" charset="0"/>
              </a:rPr>
              <a:t>7. «Прятки».</a:t>
            </a:r>
          </a:p>
          <a:p>
            <a:pPr>
              <a:lnSpc>
                <a:spcPct val="150000"/>
              </a:lnSpc>
            </a:pPr>
            <a:r>
              <a:rPr lang="ru-RU" sz="2000" dirty="0">
                <a:latin typeface="Times New Roman" pitchFamily="18" charset="0"/>
                <a:cs typeface="Times New Roman" pitchFamily="18" charset="0"/>
              </a:rPr>
              <a:t>8. «Блоки </a:t>
            </a:r>
            <a:r>
              <a:rPr lang="ru-RU" sz="2000" dirty="0" err="1">
                <a:latin typeface="Times New Roman" pitchFamily="18" charset="0"/>
                <a:cs typeface="Times New Roman" pitchFamily="18" charset="0"/>
              </a:rPr>
              <a:t>Дьенеша</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260440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4" name="Picture 2" descr="C:\Users\admin\Downloads\фон я.jpg"/>
          <p:cNvPicPr>
            <a:picLocks noChangeAspect="1" noChangeArrowheads="1"/>
          </p:cNvPicPr>
          <p:nvPr/>
        </p:nvPicPr>
        <p:blipFill>
          <a:blip r:embed="rId2" cstate="print"/>
          <a:srcRect/>
          <a:stretch>
            <a:fillRect/>
          </a:stretch>
        </p:blipFill>
        <p:spPr bwMode="auto">
          <a:xfrm>
            <a:off x="-1" y="-20732"/>
            <a:ext cx="9144001" cy="6836748"/>
          </a:xfrm>
          <a:prstGeom prst="rect">
            <a:avLst/>
          </a:prstGeom>
          <a:noFill/>
          <a:ln w="9525">
            <a:noFill/>
            <a:miter lim="800000"/>
            <a:headEnd/>
            <a:tailEnd/>
          </a:ln>
        </p:spPr>
      </p:pic>
      <p:sp>
        <p:nvSpPr>
          <p:cNvPr id="7" name="Прямоугольник 6"/>
          <p:cNvSpPr/>
          <p:nvPr/>
        </p:nvSpPr>
        <p:spPr>
          <a:xfrm>
            <a:off x="1143001" y="2151728"/>
            <a:ext cx="6207710" cy="2554545"/>
          </a:xfrm>
          <a:prstGeom prst="rect">
            <a:avLst/>
          </a:prstGeom>
        </p:spPr>
        <p:txBody>
          <a:bodyPr wrap="square">
            <a:spAutoFit/>
          </a:bodyPr>
          <a:lstStyle/>
          <a:p>
            <a:pPr lvl="0" algn="ctr">
              <a:defRPr/>
            </a:pPr>
            <a:r>
              <a:rPr lang="ru-RU" sz="8000" b="1" spc="50" dirty="0">
                <a:ln w="11430"/>
                <a:solidFill>
                  <a:srgbClr val="FF0000"/>
                </a:solidFill>
                <a:effectLst>
                  <a:outerShdw blurRad="76200" dist="50800" dir="5400000" algn="tl" rotWithShape="0">
                    <a:srgbClr val="000000">
                      <a:alpha val="65000"/>
                    </a:srgbClr>
                  </a:outerShdw>
                </a:effectLst>
                <a:latin typeface="Monotype Corsiva" pitchFamily="66" charset="0"/>
              </a:rPr>
              <a:t>Спасибо за внимание!</a:t>
            </a:r>
          </a:p>
        </p:txBody>
      </p:sp>
    </p:spTree>
    <p:extLst>
      <p:ext uri="{BB962C8B-B14F-4D97-AF65-F5344CB8AC3E}">
        <p14:creationId xmlns:p14="http://schemas.microsoft.com/office/powerpoint/2010/main" val="389207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4" name="Picture 2" descr="C:\Users\admin\Downloads\фон я.jpg"/>
          <p:cNvPicPr>
            <a:picLocks noChangeAspect="1" noChangeArrowheads="1"/>
          </p:cNvPicPr>
          <p:nvPr/>
        </p:nvPicPr>
        <p:blipFill>
          <a:blip r:embed="rId2" cstate="print"/>
          <a:srcRect/>
          <a:stretch>
            <a:fillRect/>
          </a:stretch>
        </p:blipFill>
        <p:spPr bwMode="auto">
          <a:xfrm>
            <a:off x="14828" y="-20732"/>
            <a:ext cx="9144001" cy="6836748"/>
          </a:xfrm>
          <a:prstGeom prst="rect">
            <a:avLst/>
          </a:prstGeom>
          <a:noFill/>
          <a:ln w="9525">
            <a:noFill/>
            <a:miter lim="800000"/>
            <a:headEnd/>
            <a:tailEnd/>
          </a:ln>
        </p:spPr>
      </p:pic>
      <p:sp>
        <p:nvSpPr>
          <p:cNvPr id="5" name="Прямоугольник 4"/>
          <p:cNvSpPr/>
          <p:nvPr/>
        </p:nvSpPr>
        <p:spPr>
          <a:xfrm>
            <a:off x="539552" y="1582341"/>
            <a:ext cx="7992888" cy="4396973"/>
          </a:xfrm>
          <a:prstGeom prst="rect">
            <a:avLst/>
          </a:prstGeom>
        </p:spPr>
        <p:txBody>
          <a:bodyPr wrap="square">
            <a:spAutoFit/>
          </a:bodyPr>
          <a:lstStyle/>
          <a:p>
            <a:pPr>
              <a:lnSpc>
                <a:spcPct val="150000"/>
              </a:lnSpc>
            </a:pPr>
            <a:r>
              <a:rPr lang="ru-RU" sz="2100" b="1" dirty="0">
                <a:latin typeface="Times New Roman" pitchFamily="18" charset="0"/>
                <a:cs typeface="Times New Roman" pitchFamily="18" charset="0"/>
              </a:rPr>
              <a:t>Цель работы: </a:t>
            </a:r>
            <a:r>
              <a:rPr lang="ru-RU" sz="2100" dirty="0">
                <a:latin typeface="Times New Roman" pitchFamily="18" charset="0"/>
                <a:cs typeface="Times New Roman" pitchFamily="18" charset="0"/>
              </a:rPr>
              <a:t>создание оптимальных условий для сенсорного развития детей, через различные виды деятельности.</a:t>
            </a:r>
          </a:p>
          <a:p>
            <a:pPr>
              <a:lnSpc>
                <a:spcPct val="150000"/>
              </a:lnSpc>
            </a:pPr>
            <a:r>
              <a:rPr lang="ru-RU" sz="2100" b="1" dirty="0">
                <a:latin typeface="Times New Roman" pitchFamily="18" charset="0"/>
                <a:cs typeface="Times New Roman" pitchFamily="18" charset="0"/>
              </a:rPr>
              <a:t>Задачи:</a:t>
            </a:r>
          </a:p>
          <a:p>
            <a:pPr>
              <a:lnSpc>
                <a:spcPct val="150000"/>
              </a:lnSpc>
            </a:pPr>
            <a:r>
              <a:rPr lang="ru-RU" sz="2100" dirty="0">
                <a:latin typeface="Times New Roman" pitchFamily="18" charset="0"/>
                <a:cs typeface="Times New Roman" pitchFamily="18" charset="0"/>
              </a:rPr>
              <a:t>1. Формировать у детей представление о сенсорных эталонах, через дидактическую игру.</a:t>
            </a:r>
          </a:p>
          <a:p>
            <a:pPr>
              <a:lnSpc>
                <a:spcPct val="150000"/>
              </a:lnSpc>
            </a:pPr>
            <a:r>
              <a:rPr lang="ru-RU" sz="2100" dirty="0">
                <a:latin typeface="Times New Roman" pitchFamily="18" charset="0"/>
                <a:cs typeface="Times New Roman" pitchFamily="18" charset="0"/>
              </a:rPr>
              <a:t>2. Развивать чувственные ощущения детей в процессе продуктивной деятельности, режимных моментов.</a:t>
            </a:r>
          </a:p>
          <a:p>
            <a:pPr>
              <a:lnSpc>
                <a:spcPct val="150000"/>
              </a:lnSpc>
            </a:pPr>
            <a:r>
              <a:rPr lang="ru-RU" sz="2100" dirty="0">
                <a:latin typeface="Times New Roman" pitchFamily="18" charset="0"/>
                <a:cs typeface="Times New Roman" pitchFamily="18" charset="0"/>
              </a:rPr>
              <a:t>3. Воспитание положительных эмоций, связанных в восприятии явлений окружающего мира.</a:t>
            </a:r>
          </a:p>
        </p:txBody>
      </p:sp>
    </p:spTree>
    <p:extLst>
      <p:ext uri="{BB962C8B-B14F-4D97-AF65-F5344CB8AC3E}">
        <p14:creationId xmlns:p14="http://schemas.microsoft.com/office/powerpoint/2010/main" val="55907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4" name="Picture 2" descr="C:\Users\admin\Downloads\фон я.jpg"/>
          <p:cNvPicPr>
            <a:picLocks noChangeAspect="1" noChangeArrowheads="1"/>
          </p:cNvPicPr>
          <p:nvPr/>
        </p:nvPicPr>
        <p:blipFill>
          <a:blip r:embed="rId2" cstate="print"/>
          <a:srcRect/>
          <a:stretch>
            <a:fillRect/>
          </a:stretch>
        </p:blipFill>
        <p:spPr bwMode="auto">
          <a:xfrm>
            <a:off x="0" y="-20732"/>
            <a:ext cx="9158829" cy="6878732"/>
          </a:xfrm>
          <a:prstGeom prst="rect">
            <a:avLst/>
          </a:prstGeom>
          <a:noFill/>
          <a:ln w="9525">
            <a:noFill/>
            <a:miter lim="800000"/>
            <a:headEnd/>
            <a:tailEnd/>
          </a:ln>
        </p:spPr>
      </p:pic>
      <p:sp>
        <p:nvSpPr>
          <p:cNvPr id="5" name="Прямоугольник 4"/>
          <p:cNvSpPr/>
          <p:nvPr/>
        </p:nvSpPr>
        <p:spPr>
          <a:xfrm>
            <a:off x="611560" y="1859340"/>
            <a:ext cx="7920880" cy="3427477"/>
          </a:xfrm>
          <a:prstGeom prst="rect">
            <a:avLst/>
          </a:prstGeom>
        </p:spPr>
        <p:txBody>
          <a:bodyPr wrap="square">
            <a:spAutoFit/>
          </a:bodyPr>
          <a:lstStyle/>
          <a:p>
            <a:pPr algn="just">
              <a:lnSpc>
                <a:spcPct val="150000"/>
              </a:lnSpc>
            </a:pPr>
            <a:r>
              <a:rPr lang="ru-RU" sz="2100" dirty="0">
                <a:latin typeface="Times New Roman" pitchFamily="18" charset="0"/>
                <a:cs typeface="Times New Roman" pitchFamily="18" charset="0"/>
              </a:rPr>
              <a:t>Развитие сенсорных способностей является наиболее важной темой во всестороннем развитие детей. Именно этот возраст наиболее благоприятен для совершенствования деятельности органов чувств, накопления представлений об окружающем мире. Сенсорное воспитание, направленное на обеспечение полноценного сенсорного развития, является одной из основных сторон дошкольного воспитания.</a:t>
            </a:r>
          </a:p>
        </p:txBody>
      </p:sp>
    </p:spTree>
    <p:extLst>
      <p:ext uri="{BB962C8B-B14F-4D97-AF65-F5344CB8AC3E}">
        <p14:creationId xmlns:p14="http://schemas.microsoft.com/office/powerpoint/2010/main" val="105267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p:txBody>
          <a:bodyPr/>
          <a:lstStyle/>
          <a:p>
            <a:endParaRPr lang="ru-RU"/>
          </a:p>
        </p:txBody>
      </p:sp>
      <p:pic>
        <p:nvPicPr>
          <p:cNvPr id="4" name="Picture 2" descr="C:\Users\admin\Downloads\фон я.jpg"/>
          <p:cNvPicPr>
            <a:picLocks noChangeAspect="1" noChangeArrowheads="1"/>
          </p:cNvPicPr>
          <p:nvPr/>
        </p:nvPicPr>
        <p:blipFill>
          <a:blip r:embed="rId2" cstate="print"/>
          <a:srcRect/>
          <a:stretch>
            <a:fillRect/>
          </a:stretch>
        </p:blipFill>
        <p:spPr bwMode="auto">
          <a:xfrm>
            <a:off x="0" y="-56272"/>
            <a:ext cx="9219028" cy="6914271"/>
          </a:xfrm>
          <a:prstGeom prst="rect">
            <a:avLst/>
          </a:prstGeom>
          <a:noFill/>
          <a:ln w="9525">
            <a:noFill/>
            <a:miter lim="800000"/>
            <a:headEnd/>
            <a:tailEnd/>
          </a:ln>
        </p:spPr>
      </p:pic>
      <p:sp>
        <p:nvSpPr>
          <p:cNvPr id="5" name="Прямоугольник 4"/>
          <p:cNvSpPr/>
          <p:nvPr/>
        </p:nvSpPr>
        <p:spPr>
          <a:xfrm>
            <a:off x="251520" y="1700808"/>
            <a:ext cx="8892480" cy="4570482"/>
          </a:xfrm>
          <a:prstGeom prst="rect">
            <a:avLst/>
          </a:prstGeom>
        </p:spPr>
        <p:txBody>
          <a:bodyPr wrap="square">
            <a:spAutoFit/>
          </a:bodyPr>
          <a:lstStyle/>
          <a:p>
            <a:pPr algn="ctr"/>
            <a:r>
              <a:rPr lang="ru-RU" sz="2000" b="1" dirty="0">
                <a:solidFill>
                  <a:schemeClr val="tx2"/>
                </a:solidFill>
              </a:rPr>
              <a:t>Работа над программой профессионального самообразования помогла мне в течение учебного года:</a:t>
            </a:r>
          </a:p>
          <a:p>
            <a:r>
              <a:rPr lang="ru-RU" sz="2000" dirty="0"/>
              <a:t> </a:t>
            </a:r>
          </a:p>
          <a:p>
            <a:r>
              <a:rPr lang="ru-RU" sz="2000" dirty="0">
                <a:latin typeface="Times New Roman" pitchFamily="18" charset="0"/>
                <a:cs typeface="Times New Roman" pitchFamily="18" charset="0"/>
              </a:rPr>
              <a:t>- </a:t>
            </a:r>
            <a:r>
              <a:rPr lang="ru-RU" sz="2100" dirty="0">
                <a:latin typeface="Times New Roman" pitchFamily="18" charset="0"/>
                <a:cs typeface="Times New Roman" pitchFamily="18" charset="0"/>
              </a:rPr>
              <a:t>сформировать умение у детей различать основные цвета;</a:t>
            </a:r>
          </a:p>
          <a:p>
            <a:r>
              <a:rPr lang="ru-RU" sz="2100" dirty="0">
                <a:latin typeface="Times New Roman" pitchFamily="18" charset="0"/>
                <a:cs typeface="Times New Roman" pitchFamily="18" charset="0"/>
              </a:rPr>
              <a:t> </a:t>
            </a:r>
          </a:p>
          <a:p>
            <a:r>
              <a:rPr lang="ru-RU" sz="2100" dirty="0">
                <a:latin typeface="Times New Roman" pitchFamily="18" charset="0"/>
                <a:cs typeface="Times New Roman" pitchFamily="18" charset="0"/>
              </a:rPr>
              <a:t>- познакомить детей с величиной и формой предметов;</a:t>
            </a:r>
          </a:p>
          <a:p>
            <a:r>
              <a:rPr lang="ru-RU" sz="2100" dirty="0">
                <a:latin typeface="Times New Roman" pitchFamily="18" charset="0"/>
                <a:cs typeface="Times New Roman" pitchFamily="18" charset="0"/>
              </a:rPr>
              <a:t> </a:t>
            </a:r>
          </a:p>
          <a:p>
            <a:r>
              <a:rPr lang="ru-RU" sz="2100" dirty="0">
                <a:latin typeface="Times New Roman" pitchFamily="18" charset="0"/>
                <a:cs typeface="Times New Roman" pitchFamily="18" charset="0"/>
              </a:rPr>
              <a:t>- сформировать навыки самостоятельной деятельности;</a:t>
            </a:r>
          </a:p>
          <a:p>
            <a:r>
              <a:rPr lang="ru-RU" sz="2100" dirty="0">
                <a:latin typeface="Times New Roman" pitchFamily="18" charset="0"/>
                <a:cs typeface="Times New Roman" pitchFamily="18" charset="0"/>
              </a:rPr>
              <a:t> </a:t>
            </a:r>
          </a:p>
          <a:p>
            <a:r>
              <a:rPr lang="ru-RU" sz="2100" dirty="0">
                <a:latin typeface="Times New Roman" pitchFamily="18" charset="0"/>
                <a:cs typeface="Times New Roman" pitchFamily="18" charset="0"/>
              </a:rPr>
              <a:t>- повысить самооценку детей, их уверенность в себе;</a:t>
            </a:r>
          </a:p>
          <a:p>
            <a:r>
              <a:rPr lang="ru-RU" sz="2100" dirty="0">
                <a:latin typeface="Times New Roman" pitchFamily="18" charset="0"/>
                <a:cs typeface="Times New Roman" pitchFamily="18" charset="0"/>
              </a:rPr>
              <a:t> </a:t>
            </a:r>
          </a:p>
          <a:p>
            <a:r>
              <a:rPr lang="ru-RU" sz="2100" dirty="0">
                <a:latin typeface="Times New Roman" pitchFamily="18" charset="0"/>
                <a:cs typeface="Times New Roman" pitchFamily="18" charset="0"/>
              </a:rPr>
              <a:t>- развить творческие способности, любознательность, наблюдательность;</a:t>
            </a:r>
          </a:p>
          <a:p>
            <a:r>
              <a:rPr lang="ru-RU" sz="2100" dirty="0">
                <a:latin typeface="Times New Roman" pitchFamily="18" charset="0"/>
                <a:cs typeface="Times New Roman" pitchFamily="18" charset="0"/>
              </a:rPr>
              <a:t> </a:t>
            </a:r>
          </a:p>
          <a:p>
            <a:r>
              <a:rPr lang="ru-RU" sz="2100" dirty="0">
                <a:latin typeface="Times New Roman" pitchFamily="18" charset="0"/>
                <a:cs typeface="Times New Roman" pitchFamily="18" charset="0"/>
              </a:rPr>
              <a:t>- сплотить детский коллектив.</a:t>
            </a:r>
          </a:p>
        </p:txBody>
      </p:sp>
    </p:spTree>
    <p:extLst>
      <p:ext uri="{BB962C8B-B14F-4D97-AF65-F5344CB8AC3E}">
        <p14:creationId xmlns:p14="http://schemas.microsoft.com/office/powerpoint/2010/main" val="402390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395536" y="4301312"/>
            <a:ext cx="2566263" cy="2656079"/>
          </a:xfrm>
          <a:prstGeom prst="rect">
            <a:avLst/>
          </a:prstGeom>
          <a:noFill/>
          <a:ln w="9525">
            <a:noFill/>
            <a:miter lim="800000"/>
            <a:headEnd/>
            <a:tailEnd/>
          </a:ln>
        </p:spPr>
      </p:pic>
      <p:pic>
        <p:nvPicPr>
          <p:cNvPr id="6"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8100392" y="-747464"/>
            <a:ext cx="1597806" cy="1800199"/>
          </a:xfrm>
          <a:prstGeom prst="rect">
            <a:avLst/>
          </a:prstGeom>
          <a:noFill/>
          <a:ln w="9525">
            <a:noFill/>
            <a:miter lim="800000"/>
            <a:headEnd/>
            <a:tailEnd/>
          </a:ln>
        </p:spPr>
      </p:pic>
      <p:pic>
        <p:nvPicPr>
          <p:cNvPr id="1026" name="Picture 2" descr="C:\Users\User\Desktop\Новая папка\IMG_71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35" y="332656"/>
            <a:ext cx="4113156" cy="3084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User\Desktop\Новая папка\IMG_71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2688" y="620687"/>
            <a:ext cx="3939806" cy="317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User\Desktop\Новая папка\IMG_71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629" y="3797257"/>
            <a:ext cx="3840303"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descr="C:\Users\User\Desktop\Новая папка\IMG_71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218" y="620686"/>
            <a:ext cx="3939806" cy="317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2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720100" y="3336534"/>
            <a:ext cx="3096344" cy="3204712"/>
          </a:xfrm>
          <a:prstGeom prst="rect">
            <a:avLst/>
          </a:prstGeom>
          <a:noFill/>
          <a:ln w="9525">
            <a:noFill/>
            <a:miter lim="800000"/>
            <a:headEnd/>
            <a:tailEnd/>
          </a:ln>
        </p:spPr>
      </p:pic>
      <p:pic>
        <p:nvPicPr>
          <p:cNvPr id="6"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6084168" y="-243408"/>
            <a:ext cx="2592288" cy="2920651"/>
          </a:xfrm>
          <a:prstGeom prst="rect">
            <a:avLst/>
          </a:prstGeom>
          <a:noFill/>
          <a:ln w="9525">
            <a:noFill/>
            <a:miter lim="800000"/>
            <a:headEnd/>
            <a:tailEnd/>
          </a:ln>
        </p:spPr>
      </p:pic>
      <p:pic>
        <p:nvPicPr>
          <p:cNvPr id="2050" name="Picture 2" descr="C:\Users\User\Desktop\Новая папка\IMG_71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75" y="208750"/>
            <a:ext cx="4608512" cy="3580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User\Desktop\Новая папка\IMG_71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140968"/>
            <a:ext cx="4503940"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2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0" y="4725144"/>
            <a:ext cx="2123728" cy="2592288"/>
          </a:xfrm>
          <a:prstGeom prst="rect">
            <a:avLst/>
          </a:prstGeom>
          <a:noFill/>
          <a:ln w="9525">
            <a:noFill/>
            <a:miter lim="800000"/>
            <a:headEnd/>
            <a:tailEnd/>
          </a:ln>
        </p:spPr>
      </p:pic>
      <p:pic>
        <p:nvPicPr>
          <p:cNvPr id="6"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7956376" y="-738585"/>
            <a:ext cx="1728192" cy="1800199"/>
          </a:xfrm>
          <a:prstGeom prst="rect">
            <a:avLst/>
          </a:prstGeom>
          <a:noFill/>
          <a:ln w="9525">
            <a:noFill/>
            <a:miter lim="800000"/>
            <a:headEnd/>
            <a:tailEnd/>
          </a:ln>
        </p:spPr>
      </p:pic>
      <p:pic>
        <p:nvPicPr>
          <p:cNvPr id="3074" name="Picture 2" descr="C:\Users\User\Desktop\Новая папка\IMG_71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28" y="152635"/>
            <a:ext cx="4464354" cy="3348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User\Desktop\Новая папка\IMG_71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505" y="620688"/>
            <a:ext cx="3672526" cy="4896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User\Desktop\Новая папка\IMG_71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820" y="3789040"/>
            <a:ext cx="3888432" cy="2916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2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755576" y="3951560"/>
            <a:ext cx="2664296" cy="2740419"/>
          </a:xfrm>
          <a:prstGeom prst="rect">
            <a:avLst/>
          </a:prstGeom>
          <a:noFill/>
          <a:ln w="9525">
            <a:noFill/>
            <a:miter lim="800000"/>
            <a:headEnd/>
            <a:tailEnd/>
          </a:ln>
        </p:spPr>
      </p:pic>
      <p:pic>
        <p:nvPicPr>
          <p:cNvPr id="6"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6770557" y="-171400"/>
            <a:ext cx="2481963" cy="2784044"/>
          </a:xfrm>
          <a:prstGeom prst="rect">
            <a:avLst/>
          </a:prstGeom>
          <a:noFill/>
          <a:ln w="9525">
            <a:noFill/>
            <a:miter lim="800000"/>
            <a:headEnd/>
            <a:tailEnd/>
          </a:ln>
        </p:spPr>
      </p:pic>
      <p:pic>
        <p:nvPicPr>
          <p:cNvPr id="4098" name="Picture 2" descr="C:\Users\User\Desktop\Новая папка\IMG_7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13" y="187024"/>
            <a:ext cx="4879252" cy="383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User\Desktop\Новая папка\IMG_71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5490" y="3284984"/>
            <a:ext cx="4561150" cy="3573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4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827584" y="3613082"/>
            <a:ext cx="2736304" cy="3340017"/>
          </a:xfrm>
          <a:prstGeom prst="rect">
            <a:avLst/>
          </a:prstGeom>
          <a:noFill/>
          <a:ln w="9525">
            <a:noFill/>
            <a:miter lim="800000"/>
            <a:headEnd/>
            <a:tailEnd/>
          </a:ln>
        </p:spPr>
      </p:pic>
      <p:pic>
        <p:nvPicPr>
          <p:cNvPr id="6" name="Picture 14" descr="cedea8846ab8fa420c8ee6a80126b022">
            <a:hlinkClick r:id="rId2"/>
          </p:cNvPr>
          <p:cNvPicPr>
            <a:picLocks noChangeAspect="1" noChangeArrowheads="1" noCrop="1"/>
          </p:cNvPicPr>
          <p:nvPr/>
        </p:nvPicPr>
        <p:blipFill>
          <a:blip r:embed="rId3" cstate="print"/>
          <a:srcRect/>
          <a:stretch>
            <a:fillRect/>
          </a:stretch>
        </p:blipFill>
        <p:spPr bwMode="auto">
          <a:xfrm>
            <a:off x="7092280" y="0"/>
            <a:ext cx="2304256" cy="2400265"/>
          </a:xfrm>
          <a:prstGeom prst="rect">
            <a:avLst/>
          </a:prstGeom>
          <a:noFill/>
          <a:ln w="9525">
            <a:noFill/>
            <a:miter lim="800000"/>
            <a:headEnd/>
            <a:tailEnd/>
          </a:ln>
        </p:spPr>
      </p:pic>
      <p:pic>
        <p:nvPicPr>
          <p:cNvPr id="5122" name="Picture 2" descr="C:\Users\User\Desktop\Новая папка\IMG_72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88640"/>
            <a:ext cx="4478662"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User\Desktop\Новая папка\IMG_72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1647" y="2850363"/>
            <a:ext cx="4482353"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46925"/>
      </p:ext>
    </p:extLst>
  </p:cSld>
  <p:clrMapOvr>
    <a:masterClrMapping/>
  </p:clrMapOvr>
</p:sld>
</file>

<file path=ppt/theme/theme1.xml><?xml version="1.0" encoding="utf-8"?>
<a:theme xmlns:a="http://schemas.openxmlformats.org/drawingml/2006/main" name="Воздушный поток">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894</TotalTime>
  <Words>333</Words>
  <Application>Microsoft Office PowerPoint</Application>
  <PresentationFormat>Экран (4:3)</PresentationFormat>
  <Paragraphs>34</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Calibri</vt:lpstr>
      <vt:lpstr>Georgia</vt:lpstr>
      <vt:lpstr>Monotype Corsiva</vt:lpstr>
      <vt:lpstr>Times New Roman</vt:lpstr>
      <vt:lpstr>Trebuchet MS</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Самостоятельная работа №4 Тема: «Развивающая предметно – пространственная среда как необходимое условие реализации ФГОС дошкольно  </dc:title>
  <dc:creator>Татьяна</dc:creator>
  <cp:lastModifiedBy>Админ</cp:lastModifiedBy>
  <cp:revision>110</cp:revision>
  <dcterms:created xsi:type="dcterms:W3CDTF">2014-11-14T19:22:56Z</dcterms:created>
  <dcterms:modified xsi:type="dcterms:W3CDTF">2020-03-12T19:51:15Z</dcterms:modified>
</cp:coreProperties>
</file>