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5" r:id="rId6"/>
    <p:sldId id="263" r:id="rId7"/>
    <p:sldId id="264" r:id="rId8"/>
    <p:sldId id="265" r:id="rId9"/>
    <p:sldId id="266" r:id="rId10"/>
    <p:sldId id="267" r:id="rId11"/>
    <p:sldId id="278" r:id="rId12"/>
    <p:sldId id="269" r:id="rId13"/>
    <p:sldId id="279" r:id="rId14"/>
    <p:sldId id="271" r:id="rId15"/>
    <p:sldId id="283" r:id="rId16"/>
    <p:sldId id="273" r:id="rId17"/>
    <p:sldId id="274" r:id="rId18"/>
    <p:sldId id="281" r:id="rId19"/>
    <p:sldId id="276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B3D7F-8971-4ED6-9413-7FA658579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804BD-DE19-445D-899A-9D5473DA4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537325"/>
            <a:ext cx="2133600" cy="258763"/>
          </a:xfrm>
        </p:spPr>
        <p:txBody>
          <a:bodyPr/>
          <a:lstStyle>
            <a:lvl1pPr>
              <a:defRPr/>
            </a:lvl1pPr>
          </a:lstStyle>
          <a:p>
            <a:fld id="{F04D8C41-EC73-49B7-8A7D-950BB508B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33DF-72B8-4B4D-BC43-3A4D940296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D48B-3552-4F1B-A8C5-ADA47C168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78F2-045F-4A75-BD45-7EFF8F271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7A385-1F6D-4845-95EF-2E49714E4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DBDD1-D3EB-4855-91A6-871C4169C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F666-6DC6-4801-9E69-28EDB7715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97C7-5268-4909-AC75-A05DAE1B6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20868-A087-435A-A602-F6826DFB9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1039" name="Image" r:id="rId15" imgW="10006349" imgH="1269841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5FBCDD64-E3A1-4841-BB31-9B34F444A1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448" y="1052736"/>
            <a:ext cx="4968552" cy="4824536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Тема:  Мигель де Сервантес Сааведра. Жизнь и творчество. Роман «Дон Кихот»</a:t>
            </a:r>
            <a:endParaRPr lang="en-US" sz="3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59" y="216024"/>
            <a:ext cx="4066901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51520" y="2276872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Роман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«Дон Кихот»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48" name="Рисунок 47" descr="до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80728"/>
            <a:ext cx="3914781" cy="554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3760265" cy="5112568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5112568" cy="5040560"/>
          </a:xfrm>
        </p:spPr>
        <p:txBody>
          <a:bodyPr/>
          <a:lstStyle/>
          <a:p>
            <a:pPr indent="355600"/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Первая часть «Дон Кихота» была завершена в Вальядолиде и вышла в свет в 1605 г.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    Величайшей заслугой писателя является привнесение в художественную прозу героя, способного создать в своем воображении целый мир, видеть его наяву и жить в нем.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   Вера в реальность воображаемого мира и делает героя дерзновенным, способным не разделять слово и дело.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293096"/>
            <a:ext cx="2227601" cy="2159335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964488" cy="108012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«Восемь комедий и восемь интермедий новых, никогда ранее не представленных»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 bwMode="black">
          <a:xfrm>
            <a:off x="3635896" y="1196752"/>
            <a:ext cx="51125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182563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В 1615 г. вышел в свет сборник «Восемь комедий и восемь интермедий новых, никогда ранее не представленных». В него вошли произведения, создаваемые на протяжении пятнадцати последних лет и предназначенные для чтения.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0" name="Рисунок 69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3254387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м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10009"/>
            <a:ext cx="5400600" cy="3037838"/>
          </a:xfrm>
          <a:prstGeom prst="rect">
            <a:avLst/>
          </a:prstGeom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СМЕРТЬ  МИГЕЛЬ ДЕ СЕРВАНТЕС СААВЕДРА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179512" y="1261718"/>
            <a:ext cx="4104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Сервантес умер 26 апреля 1616 г. в Мадриде и был погребен в монастыре на улице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Кантарранас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счет благотворительных средств Братства.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Рисунок 51" descr="м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052736"/>
            <a:ext cx="460851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107504" y="2204864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Роман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«Дон Кихот»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98" name="Рисунок 97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5747" y="908720"/>
            <a:ext cx="377274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2688332" cy="3840474"/>
          </a:xfrm>
          <a:prstGeom prst="rect">
            <a:avLst/>
          </a:prstGeom>
        </p:spPr>
      </p:pic>
      <p:pic>
        <p:nvPicPr>
          <p:cNvPr id="39" name="Рисунок 38" descr="д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3432528" cy="2664296"/>
          </a:xfrm>
          <a:prstGeom prst="rect">
            <a:avLst/>
          </a:prstGeom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Герой романа «Дон Кихот»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5436096" y="1723996"/>
            <a:ext cx="3600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Дон Кихот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живет ради идеалов. Это рыцарские идеалы благородства, чести, мужества, о которых он прочитал в книгах. Дон Кихот становится странствующим рыцарем и на своем пути стремится защищать слабых и угнетенных, сражаться с врагом.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19088"/>
            <a:ext cx="8496944" cy="56356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Проблематика «Дон Кихота» Сервантеса 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79512" y="998437"/>
            <a:ext cx="43924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4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Заключается в противоречии между рыцарскими идеалами Дон Кихота, и реальной действительностью, которая совсем не идеальна. Начитавшись рыцарских романов, главный герой седлает коня и отправляется на борьбу со злом. </a:t>
            </a:r>
          </a:p>
          <a:p>
            <a:pPr marR="0" lvl="0" indent="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Воображение Дон Кихота делает из клячи - боевого скакуна Росинанта, из сельской девушки - прекрасную благородную даму Дульсинею, которой он посвящает свои рыцарские "подвиги"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8" name="Рисунок 37" descr="ду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0727"/>
            <a:ext cx="3795243" cy="552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анчо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124744"/>
            <a:ext cx="3835777" cy="3960440"/>
          </a:xfrm>
          <a:prstGeom prst="rect">
            <a:avLst/>
          </a:prstGeom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Санчо</a:t>
            </a:r>
            <a:r>
              <a:rPr lang="ru-RU" b="1" dirty="0" smtClean="0"/>
              <a:t> </a:t>
            </a:r>
            <a:r>
              <a:rPr lang="ru-RU" b="1" dirty="0" err="1" smtClean="0"/>
              <a:t>Панса</a:t>
            </a:r>
            <a:endParaRPr lang="ru-RU" dirty="0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139952" y="1197333"/>
            <a:ext cx="46085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Символично, что для восприятия мыслителей и подвигов Дон Кихота более других открыто сердце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Санчо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носителя истинно народного понимания правды жизни. Земледелец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Санчо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становится оруженосцем рыцаря.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274183"/>
            <a:ext cx="2581102" cy="3323169"/>
          </a:xfrm>
          <a:prstGeom prst="rect">
            <a:avLst/>
          </a:prstGeom>
        </p:spPr>
      </p:pic>
      <p:sp>
        <p:nvSpPr>
          <p:cNvPr id="9320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Рыцарская иллюзия Дон Кихота</a:t>
            </a:r>
            <a:endParaRPr lang="en-US" sz="2800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995936" y="1052736"/>
            <a:ext cx="43204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представляет, что дама его сердца живет во дворце, потому что только так полагается прекрасным дамам. Дон Кихот верит в правдивость рыцарских романов, ему и в голову не придет, что они - вымысел.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рыц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360837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«Воевать с мельницами»</a:t>
            </a:r>
            <a:endParaRPr lang="ru-RU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79512" y="936881"/>
            <a:ext cx="38884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Читатель видит, что реальность не похожа на красивую сказку рыцаря, а сам старик – увы, совсем не могучий герой.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с первых же шагов Дон Кихоту и его верному оруженосцу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Санчо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приходится сталкиваться с суровым материальным миром.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Единственное место, где якобы возрождается идеальный мир рыцарства, это герцогский замок. Но его жители просто излишне увлеклись розыгрышами, мистификациями и шутками.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м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596589" cy="3567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5832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прививать интерес к изучению мировой литературы, формировать культурные и эстетические качества личности, воспитывая внимательного, вдумчивого читателя; помочь учащимся понять, почему роман Сервантеса «Дон Кихот» - книга на все времена</a:t>
            </a:r>
            <a:endParaRPr 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Конфликт между идеалом и действительностью в романе «Дон Кихот»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251520" y="1342216"/>
            <a:ext cx="46805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 в том, что попытки главного героя творить добро, устанавливать справедливость, безуспешны. Этот романтик «один в поле не воин». Одинокий странствующий рыцарь Дон Кихот, даже имея самые лучшие намерения, даже не сидя без дела и стараясь делать добрые поступки, ничего не может изменить к лучшему в окружающем мире.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рыц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47928"/>
            <a:ext cx="3904663" cy="516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933056"/>
            <a:ext cx="3285359" cy="2550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Значение образа Дон Кихота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4536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sz="2000" dirty="0" smtClean="0">
                <a:solidFill>
                  <a:schemeClr val="tx2"/>
                </a:solidFill>
              </a:rPr>
              <a:t>Дон Кихот - пародия на рыцаря, а роман Сервантеса является остроумной и меткой пародией на рыцарские романы. Герой часто смешон, читателю жаль его. </a:t>
            </a:r>
            <a:r>
              <a:rPr lang="ru-RU" sz="2000" b="1" dirty="0" smtClean="0">
                <a:solidFill>
                  <a:schemeClr val="tx2"/>
                </a:solidFill>
              </a:rPr>
              <a:t>Образ Дон Кихота</a:t>
            </a:r>
            <a:r>
              <a:rPr lang="ru-RU" sz="2000" dirty="0" smtClean="0">
                <a:solidFill>
                  <a:schemeClr val="tx2"/>
                </a:solidFill>
              </a:rPr>
              <a:t> - это «вечный» образ. В нем отражено бескорыстное стремление защищать добро и справедливость, исповедовать благородные, высокие идеалы - так называемое "донкихотство". Ради своих идеалов герой проявляет большую отвагу, он способен пожертвовать собой. Это вызывает настоящее уважение.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до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0186" y="980728"/>
            <a:ext cx="2616591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251520" y="980728"/>
            <a:ext cx="5976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Писатель ушел, но странствия «Дон Кихота» по земле продолжаются…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45106"/>
            <a:ext cx="3024336" cy="3977002"/>
          </a:xfrm>
          <a:prstGeom prst="rect">
            <a:avLst/>
          </a:prstGeom>
        </p:spPr>
      </p:pic>
      <p:pic>
        <p:nvPicPr>
          <p:cNvPr id="6" name="Рисунок 5" descr="к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80928"/>
            <a:ext cx="3099385" cy="3810719"/>
          </a:xfrm>
          <a:prstGeom prst="rect">
            <a:avLst/>
          </a:prstGeom>
        </p:spPr>
      </p:pic>
      <p:pic>
        <p:nvPicPr>
          <p:cNvPr id="7" name="Рисунок 6" descr="кн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124744"/>
            <a:ext cx="2439289" cy="364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395536" y="1683675"/>
            <a:ext cx="8280920" cy="260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 ресурс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http://vision7.ru/publ/iskusstvo/chris_riddell_illjustracii_k_romanu_quot_don_kikhot_quot/12-1-0-3493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http://art-club.su/content/view/1234/1237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052736"/>
            <a:ext cx="5148064" cy="4544417"/>
          </a:xfrm>
        </p:spPr>
        <p:txBody>
          <a:bodyPr/>
          <a:lstStyle/>
          <a:p>
            <a:pPr marL="179388" indent="3175" algn="ctr">
              <a:lnSpc>
                <a:spcPct val="80000"/>
              </a:lnSpc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СЕРВАНТЕС СААВЕДРА МИГЕЛЬ</a:t>
            </a:r>
          </a:p>
          <a:p>
            <a:pPr marL="452438" indent="-173038" algn="just">
              <a:lnSpc>
                <a:spcPct val="80000"/>
              </a:lnSpc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(29.06.1547-6.04.1616г.г.) испанский писатель</a:t>
            </a:r>
          </a:p>
          <a:p>
            <a:pPr>
              <a:lnSpc>
                <a:spcPct val="80000"/>
              </a:lnSpc>
              <a:buNone/>
            </a:pPr>
            <a:endParaRPr lang="en-US" b="0" dirty="0"/>
          </a:p>
        </p:txBody>
      </p:sp>
      <p:pic>
        <p:nvPicPr>
          <p:cNvPr id="7" name="Рисунок 6" descr="с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260648"/>
            <a:ext cx="4211960" cy="643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1052736"/>
            <a:ext cx="4535363" cy="2376264"/>
          </a:xfrm>
          <a:prstGeom prst="rect">
            <a:avLst/>
          </a:prstGeom>
        </p:spPr>
      </p:pic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Семья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251520" y="1052736"/>
            <a:ext cx="4248472" cy="5615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200" dirty="0" smtClean="0">
                <a:solidFill>
                  <a:schemeClr val="tx2"/>
                </a:solidFill>
              </a:rPr>
              <a:t>Отец, дон </a:t>
            </a:r>
            <a:r>
              <a:rPr lang="ru-RU" sz="2200" dirty="0" err="1" smtClean="0">
                <a:solidFill>
                  <a:schemeClr val="tx2"/>
                </a:solidFill>
              </a:rPr>
              <a:t>Родриго</a:t>
            </a:r>
            <a:r>
              <a:rPr lang="ru-RU" sz="2200" dirty="0" smtClean="0">
                <a:solidFill>
                  <a:schemeClr val="tx2"/>
                </a:solidFill>
              </a:rPr>
              <a:t> де Сервантес Сааведра, обедневший идальго, зарабатывающий на жизнь как вольнопрактикующий врач. Мать, донья </a:t>
            </a:r>
            <a:r>
              <a:rPr lang="ru-RU" sz="2200" dirty="0" err="1" smtClean="0">
                <a:solidFill>
                  <a:schemeClr val="tx2"/>
                </a:solidFill>
              </a:rPr>
              <a:t>Леонора</a:t>
            </a:r>
            <a:r>
              <a:rPr lang="ru-RU" sz="2200" dirty="0" smtClean="0">
                <a:solidFill>
                  <a:schemeClr val="tx2"/>
                </a:solidFill>
              </a:rPr>
              <a:t> из рода </a:t>
            </a:r>
            <a:r>
              <a:rPr lang="ru-RU" sz="2200" dirty="0" err="1" smtClean="0">
                <a:solidFill>
                  <a:schemeClr val="tx2"/>
                </a:solidFill>
              </a:rPr>
              <a:t>Кортинас</a:t>
            </a:r>
            <a:r>
              <a:rPr lang="ru-RU" sz="2200" dirty="0" smtClean="0">
                <a:solidFill>
                  <a:schemeClr val="tx2"/>
                </a:solidFill>
              </a:rPr>
              <a:t>, к тому времени разоренного. В семье было четверо детей: дочери </a:t>
            </a:r>
            <a:r>
              <a:rPr lang="ru-RU" sz="2200" dirty="0" err="1" smtClean="0">
                <a:solidFill>
                  <a:schemeClr val="tx2"/>
                </a:solidFill>
              </a:rPr>
              <a:t>Андреа</a:t>
            </a:r>
            <a:r>
              <a:rPr lang="ru-RU" sz="2200" dirty="0" smtClean="0">
                <a:solidFill>
                  <a:schemeClr val="tx2"/>
                </a:solidFill>
              </a:rPr>
              <a:t> и </a:t>
            </a:r>
            <a:r>
              <a:rPr lang="ru-RU" sz="2200" dirty="0" err="1" smtClean="0">
                <a:solidFill>
                  <a:schemeClr val="tx2"/>
                </a:solidFill>
              </a:rPr>
              <a:t>Мадалена</a:t>
            </a:r>
            <a:r>
              <a:rPr lang="ru-RU" sz="2200" dirty="0" smtClean="0">
                <a:solidFill>
                  <a:schemeClr val="tx2"/>
                </a:solidFill>
              </a:rPr>
              <a:t>, сыновья Мигель и </a:t>
            </a:r>
            <a:r>
              <a:rPr lang="ru-RU" sz="2200" dirty="0" err="1" smtClean="0">
                <a:solidFill>
                  <a:schemeClr val="tx2"/>
                </a:solidFill>
              </a:rPr>
              <a:t>Родриго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22" name="Рисунок 21" descr="с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53471"/>
            <a:ext cx="4536504" cy="313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кол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645024"/>
            <a:ext cx="4251272" cy="3096344"/>
          </a:xfrm>
          <a:prstGeom prst="rect">
            <a:avLst/>
          </a:prstGeom>
        </p:spPr>
      </p:pic>
      <p:pic>
        <p:nvPicPr>
          <p:cNvPr id="25" name="Рисунок 24" descr="ко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664" y="1042516"/>
            <a:ext cx="3259832" cy="4330700"/>
          </a:xfrm>
          <a:prstGeom prst="rect">
            <a:avLst/>
          </a:prstGeom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3898776" cy="563562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Учеба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black">
          <a:xfrm>
            <a:off x="179512" y="1052736"/>
            <a:ext cx="5400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182563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Вальядолиде с десяти лет Сервантес начал учиться. Вначале в коллегии иезуитов (1557-1561), затем, по переезде семьи в Мадрид, в городской школе, где ему посчастливилось стать учеником гуманиста Хуана Лопеса де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Ойос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Школьное образование Сервантеса было начальным классическим. Он прекрасно освоил латинский язык, уже в школе писал на нем стихи.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5400600" cy="5544616"/>
          </a:xfrm>
        </p:spPr>
        <p:txBody>
          <a:bodyPr/>
          <a:lstStyle/>
          <a:p>
            <a:pPr indent="182563">
              <a:lnSpc>
                <a:spcPct val="15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1570 г.он вступил в испанский полк Мигеля де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Монкады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расквартированный в Италии, и нес службу на маленьком корабле 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Маркеза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».Участвовал в боях вместе с полком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Лопе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Фигороа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Нес службу на острове Корфу, в Северной Африке, в разных городах Италии. 20 сентября 1575 г. с братом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Родриго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служившим в той же армии, на борту суденышка «Солнце» отбыл на родину. Уже почти у берегов Франции их настиг шторм, слабое судно потеряло управление, было отброшено к югу и попало  к пиратам. Братья де Сааведра оказались в плену.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black">
          <a:xfrm>
            <a:off x="395536" y="1412776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black">
          <a:xfrm>
            <a:off x="539552" y="764704"/>
            <a:ext cx="8373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black">
          <a:xfrm>
            <a:off x="1979712" y="332656"/>
            <a:ext cx="3898776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Служба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7" name="Рисунок 26" descr="солда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73853"/>
            <a:ext cx="3348065" cy="666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00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995936" cy="3212110"/>
          </a:xfrm>
          <a:prstGeom prst="rect">
            <a:avLst/>
          </a:prstGeom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4968552" cy="6264696"/>
          </a:xfrm>
        </p:spPr>
        <p:txBody>
          <a:bodyPr/>
          <a:lstStyle/>
          <a:p>
            <a:pPr indent="182563"/>
            <a:r>
              <a:rPr lang="ru-RU" sz="2200" dirty="0" smtClean="0">
                <a:latin typeface="Arial" pitchFamily="34" charset="0"/>
                <a:cs typeface="Arial" pitchFamily="34" charset="0"/>
              </a:rPr>
              <a:t>Пять лет плена, оказали сильное воздействие на писателя. Мужество, любовь к свободе, к родине, ненависть к предательству, рабству взращенные в нем еще в период службы в испанском флоте, теперь укрепились. Он чувствовал себя рыцарем своего времени и имел на это право. Алжирская тема прочно вошла в его творчество, как и тема самопожертвования и подвига. Армия и плен научили его также видеть мир снизу, понимать простого человека, суть его бытия.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 descr="99632147_Batalla_de_la_bahia_de_Vigo_12_de_octubre_de_1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65210"/>
            <a:ext cx="4087966" cy="306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1052736"/>
            <a:ext cx="4355976" cy="3672408"/>
          </a:xfrm>
        </p:spPr>
        <p:txBody>
          <a:bodyPr/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Сервантес вновь стал просить места на военной службе.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В 1581 г. Испания воевала за присоединение Португалии и её колоний и готовилась к войне с Англией. Сервантес получил место военного курьера, некоторое время состоял при ставке герцога Альбы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Томаре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 descr="моря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717328"/>
            <a:ext cx="3971880" cy="2024040"/>
          </a:xfrm>
          <a:prstGeom prst="rect">
            <a:avLst/>
          </a:prstGeom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195736" y="332656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Военный  курьер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моря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59" y="980728"/>
            <a:ext cx="4329517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212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422" y="2348880"/>
            <a:ext cx="4367577" cy="2952158"/>
          </a:xfrm>
          <a:prstGeom prst="rect">
            <a:avLst/>
          </a:prstGeom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4968552" cy="5328592"/>
          </a:xfrm>
        </p:spPr>
        <p:txBody>
          <a:bodyPr/>
          <a:lstStyle/>
          <a:p>
            <a:pPr indent="182563"/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Первой, опубликованной  в юности Сервантесом, была ода на смерть королевы.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Он обратился к издателю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Бласу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Роблес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 предложением опубликовать его пьесу «Алжирские нравы». Оно было отклонено. Серьезного театра в Испании тогда еще не было.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1585 г. пишет пасторальный роман «Галатея», отдавая дань модному жанру. «Галатея» не была закончена, и Сервантес всю жизнь мечтал написать ее продолжение.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1580-1590-е г.г. он пишет и ставит в театрах свои драмы. Пьеса  «Разрушение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Нумансии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8974" y="310099"/>
            <a:ext cx="85260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Начало литературной деятельности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6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76</Template>
  <TotalTime>325</TotalTime>
  <Words>811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76</vt:lpstr>
      <vt:lpstr>Image</vt:lpstr>
      <vt:lpstr>Тема:  Мигель де Сервантес Сааведра. Жизнь и творчество. Роман «Дон Кихот»</vt:lpstr>
      <vt:lpstr>Цель:  прививать интерес к изучению мировой литературы, формировать культурные и эстетические качества личности, воспитывая внимательного, вдумчивого читателя; помочь учащимся понять, почему роман Сервантеса «Дон Кихот» - книга на все времена</vt:lpstr>
      <vt:lpstr>Слайд 3</vt:lpstr>
      <vt:lpstr>Семья</vt:lpstr>
      <vt:lpstr> Учеба</vt:lpstr>
      <vt:lpstr>В 1570 г.он вступил в испанский полк Мигеля де Монкады, расквартированный в Италии, и нес службу на маленьком корабле «Маркеза».Участвовал в боях вместе с полком Лопе де Фигороа. Нес службу на острове Корфу, в Северной Африке, в разных городах Италии. 20 сентября 1575 г. с братом Родриго, служившим в той же армии, на борту суденышка «Солнце» отбыл на родину. Уже почти у берегов Франции их настиг шторм, слабое судно потеряло управление, было отброшено к югу и попало  к пиратам. Братья де Сааведра оказались в плену. </vt:lpstr>
      <vt:lpstr>Пять лет плена, оказали сильное воздействие на писателя. Мужество, любовь к свободе, к родине, ненависть к предательству, рабству взращенные в нем еще в период службы в испанском флоте, теперь укрепились. Он чувствовал себя рыцарем своего времени и имел на это право. Алжирская тема прочно вошла в его творчество, как и тема самопожертвования и подвига. Армия и плен научили его также видеть мир снизу, понимать простого человека, суть его бытия.</vt:lpstr>
      <vt:lpstr>Сервантес вновь стал просить места на военной службе.  В 1581 г. Испания воевала за присоединение Португалии и её колоний и готовилась к войне с Англией. Сервантес получил место военного курьера, некоторое время состоял при ставке герцога Альбы в Томаре. </vt:lpstr>
      <vt:lpstr>Первой, опубликованной  в юности Сервантесом, была ода на смерть королевы. Он обратился к издателю Бласу де Роблес с предложением опубликовать его пьесу «Алжирские нравы». Оно было отклонено. Серьезного театра в Испании тогда еще не было. В 1585 г. пишет пасторальный роман «Галатея», отдавая дань модному жанру. «Галатея» не была закончена, и Сервантес всю жизнь мечтал написать ее продолжение. В 1580-1590-е г.г. он пишет и ставит в театрах свои драмы. Пьеса  «Разрушение Нумансии»</vt:lpstr>
      <vt:lpstr>Слайд 10</vt:lpstr>
      <vt:lpstr>Первая часть «Дон Кихота» была завершена в Вальядолиде и вышла в свет в 1605 г.     Величайшей заслугой писателя является привнесение в художественную прозу героя, способного создать в своем воображении целый мир, видеть его наяву и жить в нем.     Вера в реальность воображаемого мира и делает героя дерзновенным, способным не разделять слово и дело. </vt:lpstr>
      <vt:lpstr>«Восемь комедий и восемь интермедий новых, никогда ранее не представленных»</vt:lpstr>
      <vt:lpstr>СМЕРТЬ  МИГЕЛЬ ДЕ СЕРВАНТЕС СААВЕДРА</vt:lpstr>
      <vt:lpstr>Слайд 14</vt:lpstr>
      <vt:lpstr>Герой романа «Дон Кихот»</vt:lpstr>
      <vt:lpstr>Проблематика «Дон Кихота» Сервантеса </vt:lpstr>
      <vt:lpstr>Санчо Панса</vt:lpstr>
      <vt:lpstr>Рыцарская иллюзия Дон Кихота</vt:lpstr>
      <vt:lpstr>«Воевать с мельницами»</vt:lpstr>
      <vt:lpstr>Слайд 20</vt:lpstr>
      <vt:lpstr>Слайд 21</vt:lpstr>
      <vt:lpstr>Слайд 22</vt:lpstr>
      <vt:lpstr>Слайд 23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Аксененко В.П.</dc:creator>
  <cp:lastModifiedBy>Преподаватель</cp:lastModifiedBy>
  <cp:revision>27</cp:revision>
  <dcterms:created xsi:type="dcterms:W3CDTF">2013-02-15T12:23:47Z</dcterms:created>
  <dcterms:modified xsi:type="dcterms:W3CDTF">2015-03-03T06:35:59Z</dcterms:modified>
</cp:coreProperties>
</file>