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323" r:id="rId3"/>
    <p:sldId id="292" r:id="rId4"/>
    <p:sldId id="257" r:id="rId5"/>
    <p:sldId id="258" r:id="rId6"/>
    <p:sldId id="322" r:id="rId7"/>
    <p:sldId id="321" r:id="rId8"/>
    <p:sldId id="320" r:id="rId9"/>
    <p:sldId id="319" r:id="rId10"/>
    <p:sldId id="318" r:id="rId11"/>
    <p:sldId id="316" r:id="rId12"/>
    <p:sldId id="315" r:id="rId13"/>
    <p:sldId id="314" r:id="rId14"/>
    <p:sldId id="313" r:id="rId15"/>
    <p:sldId id="312" r:id="rId16"/>
    <p:sldId id="311" r:id="rId17"/>
    <p:sldId id="310" r:id="rId18"/>
    <p:sldId id="309" r:id="rId19"/>
    <p:sldId id="308" r:id="rId20"/>
    <p:sldId id="307" r:id="rId21"/>
    <p:sldId id="306" r:id="rId22"/>
    <p:sldId id="305" r:id="rId23"/>
    <p:sldId id="304" r:id="rId24"/>
    <p:sldId id="303" r:id="rId25"/>
    <p:sldId id="302" r:id="rId26"/>
    <p:sldId id="301" r:id="rId27"/>
    <p:sldId id="300" r:id="rId28"/>
    <p:sldId id="299" r:id="rId29"/>
    <p:sldId id="298" r:id="rId30"/>
    <p:sldId id="297" r:id="rId31"/>
    <p:sldId id="296" r:id="rId32"/>
    <p:sldId id="295" r:id="rId33"/>
    <p:sldId id="294" r:id="rId34"/>
    <p:sldId id="293" r:id="rId35"/>
    <p:sldId id="324" r:id="rId36"/>
    <p:sldId id="325" r:id="rId37"/>
    <p:sldId id="326" r:id="rId38"/>
    <p:sldId id="327" r:id="rId39"/>
    <p:sldId id="328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CC3300"/>
    <a:srgbClr val="990099"/>
    <a:srgbClr val="000066"/>
    <a:srgbClr val="FF0066"/>
    <a:srgbClr val="003300"/>
    <a:srgbClr val="990000"/>
    <a:srgbClr val="0066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76611F-1BA8-40F1-BE70-0432EC6FC370}" type="datetimeFigureOut">
              <a:rPr lang="ru-RU" smtClean="0"/>
              <a:pPr/>
              <a:t>08.12.2019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5541C-C7E2-4E44-9FBE-FE20DDEC77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289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5541C-C7E2-4E44-9FBE-FE20DDEC778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943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27A89-CCED-4059-AEF7-B5AB50D3AC84}" type="datetimeFigureOut">
              <a:rPr lang="ru-RU" smtClean="0"/>
              <a:pPr/>
              <a:t>08.12.2019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9ACA7-DD36-4D8B-BA54-4659459880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27A89-CCED-4059-AEF7-B5AB50D3AC84}" type="datetimeFigureOut">
              <a:rPr lang="ru-RU" smtClean="0"/>
              <a:pPr/>
              <a:t>08.12.2019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9ACA7-DD36-4D8B-BA54-4659459880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27A89-CCED-4059-AEF7-B5AB50D3AC84}" type="datetimeFigureOut">
              <a:rPr lang="ru-RU" smtClean="0"/>
              <a:pPr/>
              <a:t>08.12.2019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9ACA7-DD36-4D8B-BA54-4659459880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27A89-CCED-4059-AEF7-B5AB50D3AC84}" type="datetimeFigureOut">
              <a:rPr lang="ru-RU" smtClean="0"/>
              <a:pPr/>
              <a:t>08.12.2019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9ACA7-DD36-4D8B-BA54-4659459880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27A89-CCED-4059-AEF7-B5AB50D3AC84}" type="datetimeFigureOut">
              <a:rPr lang="ru-RU" smtClean="0"/>
              <a:pPr/>
              <a:t>08.12.2019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9ACA7-DD36-4D8B-BA54-4659459880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27A89-CCED-4059-AEF7-B5AB50D3AC84}" type="datetimeFigureOut">
              <a:rPr lang="ru-RU" smtClean="0"/>
              <a:pPr/>
              <a:t>08.12.2019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9ACA7-DD36-4D8B-BA54-4659459880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27A89-CCED-4059-AEF7-B5AB50D3AC84}" type="datetimeFigureOut">
              <a:rPr lang="ru-RU" smtClean="0"/>
              <a:pPr/>
              <a:t>08.12.2019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9ACA7-DD36-4D8B-BA54-4659459880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27A89-CCED-4059-AEF7-B5AB50D3AC84}" type="datetimeFigureOut">
              <a:rPr lang="ru-RU" smtClean="0"/>
              <a:pPr/>
              <a:t>08.12.2019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9ACA7-DD36-4D8B-BA54-4659459880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27A89-CCED-4059-AEF7-B5AB50D3AC84}" type="datetimeFigureOut">
              <a:rPr lang="ru-RU" smtClean="0"/>
              <a:pPr/>
              <a:t>08.12.2019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9ACA7-DD36-4D8B-BA54-4659459880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27A89-CCED-4059-AEF7-B5AB50D3AC84}" type="datetimeFigureOut">
              <a:rPr lang="ru-RU" smtClean="0"/>
              <a:pPr/>
              <a:t>08.12.2019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9ACA7-DD36-4D8B-BA54-4659459880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27A89-CCED-4059-AEF7-B5AB50D3AC84}" type="datetimeFigureOut">
              <a:rPr lang="ru-RU" smtClean="0"/>
              <a:pPr/>
              <a:t>08.12.2019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9ACA7-DD36-4D8B-BA54-4659459880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27A89-CCED-4059-AEF7-B5AB50D3AC84}" type="datetimeFigureOut">
              <a:rPr lang="ru-RU" smtClean="0"/>
              <a:pPr/>
              <a:t>08.12.2019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9ACA7-DD36-4D8B-BA54-46594598804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002060"/>
                </a:solidFill>
              </a:rPr>
              <a:t>ПРОеКТ</a:t>
            </a:r>
            <a:r>
              <a:rPr lang="ru-RU" b="1" dirty="0" smtClean="0">
                <a:solidFill>
                  <a:srgbClr val="002060"/>
                </a:solidFill>
              </a:rPr>
              <a:t> непосредственно- образовательной деятельности в СРЕДНЕЙ </a:t>
            </a:r>
            <a:r>
              <a:rPr lang="ru-RU" b="1" dirty="0" err="1" smtClean="0">
                <a:solidFill>
                  <a:srgbClr val="002060"/>
                </a:solidFill>
              </a:rPr>
              <a:t>ГРУППе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Автор проекта:  воспитатель Колесникова Оксана Ивановна</a:t>
            </a:r>
          </a:p>
          <a:p>
            <a:endParaRPr lang="ru-RU" sz="54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5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54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5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5584842"/>
          </a:xfrm>
        </p:spPr>
        <p:txBody>
          <a:bodyPr>
            <a:normAutofit/>
          </a:bodyPr>
          <a:lstStyle/>
          <a:p>
            <a:r>
              <a:rPr lang="ru-RU" sz="4000" dirty="0" err="1" smtClean="0"/>
              <a:t>Разрабока</a:t>
            </a:r>
            <a:r>
              <a:rPr lang="ru-RU" sz="4000" dirty="0" smtClean="0"/>
              <a:t> плана проекта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Постановка   цели </a:t>
            </a:r>
            <a:r>
              <a:rPr lang="ru-RU" dirty="0" smtClean="0"/>
              <a:t>проекта.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Определение задач</a:t>
            </a:r>
            <a:br>
              <a:rPr lang="ru-RU" dirty="0"/>
            </a:br>
            <a:r>
              <a:rPr lang="ru-RU" dirty="0"/>
              <a:t>Нахождение необходимого материала по выбранной теме. Подбор литературы и иллюстративного материала.</a:t>
            </a:r>
            <a:br>
              <a:rPr lang="ru-RU" dirty="0"/>
            </a:br>
            <a:r>
              <a:rPr lang="ru-RU" dirty="0"/>
              <a:t>Внедрения </a:t>
            </a:r>
            <a:r>
              <a:rPr lang="ru-RU" dirty="0" smtClean="0"/>
              <a:t>проекта </a:t>
            </a:r>
            <a:r>
              <a:rPr lang="ru-RU" dirty="0"/>
              <a:t>в работу с детьми.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868" y="214290"/>
            <a:ext cx="5111750" cy="5853113"/>
          </a:xfrm>
        </p:spPr>
        <p:txBody>
          <a:bodyPr/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Разработка проекта.</a:t>
            </a:r>
          </a:p>
          <a:p>
            <a:r>
              <a:rPr lang="ru-RU" sz="2000" b="1" dirty="0" smtClean="0">
                <a:solidFill>
                  <a:srgbClr val="0070C0"/>
                </a:solidFill>
              </a:rPr>
              <a:t>Создать развивающую среду:</a:t>
            </a:r>
          </a:p>
          <a:p>
            <a:r>
              <a:rPr lang="ru-RU" sz="2000" b="1" dirty="0" smtClean="0">
                <a:solidFill>
                  <a:srgbClr val="0070C0"/>
                </a:solidFill>
              </a:rPr>
              <a:t>Внести в группу наглядный материал по темам «Фрукты», «Овощи», «Грибы».</a:t>
            </a:r>
          </a:p>
          <a:p>
            <a:r>
              <a:rPr lang="ru-RU" sz="2000" b="1" dirty="0" smtClean="0">
                <a:solidFill>
                  <a:srgbClr val="0070C0"/>
                </a:solidFill>
              </a:rPr>
              <a:t>Пополнить уголки следующими произведениями «Мешок яблок» В. </a:t>
            </a:r>
            <a:r>
              <a:rPr lang="ru-RU" sz="2000" b="1" dirty="0" err="1" smtClean="0">
                <a:solidFill>
                  <a:srgbClr val="0070C0"/>
                </a:solidFill>
              </a:rPr>
              <a:t>Сутеева</a:t>
            </a:r>
            <a:r>
              <a:rPr lang="ru-RU" sz="2000" b="1" dirty="0" smtClean="0">
                <a:solidFill>
                  <a:srgbClr val="0070C0"/>
                </a:solidFill>
              </a:rPr>
              <a:t>, «Сказка про фрукты» Е. </a:t>
            </a:r>
            <a:r>
              <a:rPr lang="ru-RU" sz="2000" b="1" dirty="0" err="1" smtClean="0">
                <a:solidFill>
                  <a:srgbClr val="0070C0"/>
                </a:solidFill>
              </a:rPr>
              <a:t>Бацевой</a:t>
            </a:r>
            <a:r>
              <a:rPr lang="ru-RU" sz="2000" b="1" dirty="0" smtClean="0">
                <a:solidFill>
                  <a:srgbClr val="0070C0"/>
                </a:solidFill>
              </a:rPr>
              <a:t>, «Война грибов с ягодами» В.Даля, «Вершки и корешки» </a:t>
            </a:r>
            <a:r>
              <a:rPr lang="ru-RU" sz="2000" b="1" dirty="0" err="1" smtClean="0">
                <a:solidFill>
                  <a:srgbClr val="0070C0"/>
                </a:solidFill>
              </a:rPr>
              <a:t>руская</a:t>
            </a:r>
            <a:r>
              <a:rPr lang="ru-RU" sz="2000" b="1" dirty="0" smtClean="0">
                <a:solidFill>
                  <a:srgbClr val="0070C0"/>
                </a:solidFill>
              </a:rPr>
              <a:t> народная сказка.</a:t>
            </a:r>
          </a:p>
          <a:p>
            <a:r>
              <a:rPr lang="ru-RU" sz="2000" b="1" dirty="0" smtClean="0">
                <a:solidFill>
                  <a:srgbClr val="0070C0"/>
                </a:solidFill>
              </a:rPr>
              <a:t>Внести дидактические и настольные игры, интерактивные карточки по познавательно –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речевому развитию «Фрукты», «Овощ или Фрукт?», «Четвёртый лишний», «Вкусные грибы».</a:t>
            </a:r>
          </a:p>
          <a:p>
            <a:r>
              <a:rPr lang="ru-RU" sz="2000" b="1" dirty="0" smtClean="0">
                <a:solidFill>
                  <a:srgbClr val="0070C0"/>
                </a:solidFill>
              </a:rPr>
              <a:t>Предоставить раскраски по теме.</a:t>
            </a:r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000109"/>
            <a:ext cx="3008313" cy="214313"/>
          </a:xfrm>
        </p:spPr>
        <p:txBody>
          <a:bodyPr>
            <a:normAutofit fontScale="70000" lnSpcReduction="20000"/>
          </a:bodyPr>
          <a:lstStyle/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4370396"/>
          </a:xfrm>
        </p:spPr>
        <p:txBody>
          <a:bodyPr>
            <a:noAutofit/>
          </a:bodyPr>
          <a:lstStyle/>
          <a:p>
            <a:r>
              <a:rPr lang="ru-RU" sz="4800" dirty="0" err="1" smtClean="0"/>
              <a:t>Организов</a:t>
            </a:r>
            <a:r>
              <a:rPr lang="ru-RU" sz="4800" dirty="0" smtClean="0"/>
              <a:t>- </a:t>
            </a:r>
            <a:r>
              <a:rPr lang="ru-RU" sz="4800" dirty="0" err="1" smtClean="0"/>
              <a:t>ать</a:t>
            </a:r>
            <a:r>
              <a:rPr lang="ru-RU" sz="4800" dirty="0" smtClean="0"/>
              <a:t> </a:t>
            </a:r>
            <a:r>
              <a:rPr lang="ru-RU" sz="4800" dirty="0" err="1" smtClean="0"/>
              <a:t>непосредс-твенную</a:t>
            </a:r>
            <a:r>
              <a:rPr lang="ru-RU" sz="4800" dirty="0" smtClean="0"/>
              <a:t> </a:t>
            </a:r>
            <a:r>
              <a:rPr lang="ru-RU" sz="4800" dirty="0" err="1" smtClean="0"/>
              <a:t>деятельно-сть</a:t>
            </a:r>
            <a:r>
              <a:rPr lang="ru-RU" sz="4800" dirty="0" smtClean="0"/>
              <a:t>.</a:t>
            </a:r>
            <a:endParaRPr lang="ru-RU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400" b="1" dirty="0" smtClean="0">
                <a:solidFill>
                  <a:srgbClr val="0000FF"/>
                </a:solidFill>
              </a:rPr>
              <a:t>Познавательная деятельность </a:t>
            </a:r>
            <a:r>
              <a:rPr lang="ru-RU" sz="2400" dirty="0" smtClean="0">
                <a:solidFill>
                  <a:srgbClr val="0000FF"/>
                </a:solidFill>
              </a:rPr>
              <a:t>НОД по теме «Овощи бабушки Маши».</a:t>
            </a:r>
          </a:p>
          <a:p>
            <a:r>
              <a:rPr lang="ru-RU" sz="2400" b="1" dirty="0" smtClean="0">
                <a:solidFill>
                  <a:srgbClr val="0000FF"/>
                </a:solidFill>
              </a:rPr>
              <a:t>Познавательная деятельность </a:t>
            </a:r>
            <a:r>
              <a:rPr lang="ru-RU" sz="2400" dirty="0" smtClean="0">
                <a:solidFill>
                  <a:srgbClr val="0000FF"/>
                </a:solidFill>
              </a:rPr>
              <a:t>НОД по теме «Фрукты».</a:t>
            </a:r>
          </a:p>
          <a:p>
            <a:r>
              <a:rPr lang="ru-RU" sz="2400" b="1" dirty="0" smtClean="0">
                <a:solidFill>
                  <a:srgbClr val="0000FF"/>
                </a:solidFill>
              </a:rPr>
              <a:t>Художественно </a:t>
            </a:r>
            <a:r>
              <a:rPr lang="ru-RU" sz="2400" b="1" dirty="0" err="1" smtClean="0">
                <a:solidFill>
                  <a:srgbClr val="0000FF"/>
                </a:solidFill>
              </a:rPr>
              <a:t>творчество</a:t>
            </a:r>
            <a:r>
              <a:rPr lang="ru-RU" sz="2400" dirty="0" err="1" smtClean="0">
                <a:solidFill>
                  <a:srgbClr val="0000FF"/>
                </a:solidFill>
              </a:rPr>
              <a:t>НОД</a:t>
            </a:r>
            <a:r>
              <a:rPr lang="ru-RU" sz="2400" dirty="0" smtClean="0">
                <a:solidFill>
                  <a:srgbClr val="0000FF"/>
                </a:solidFill>
              </a:rPr>
              <a:t> – аппликация «Корзинка  грибов»,лепка «Яблоко» (</a:t>
            </a:r>
            <a:r>
              <a:rPr lang="ru-RU" sz="2400" dirty="0" err="1" smtClean="0">
                <a:solidFill>
                  <a:srgbClr val="0000FF"/>
                </a:solidFill>
              </a:rPr>
              <a:t>налеп</a:t>
            </a:r>
            <a:r>
              <a:rPr lang="ru-RU" sz="2400" dirty="0" smtClean="0">
                <a:solidFill>
                  <a:srgbClr val="0000FF"/>
                </a:solidFill>
              </a:rPr>
              <a:t> из пластилина).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00FF"/>
                </a:solidFill>
              </a:rPr>
              <a:t>Художественная литература</a:t>
            </a:r>
            <a:r>
              <a:rPr lang="ru-RU" sz="2400" dirty="0" smtClean="0">
                <a:solidFill>
                  <a:srgbClr val="0000FF"/>
                </a:solidFill>
              </a:rPr>
              <a:t>. Чтение сказки «Сказка про фрукты» Е. </a:t>
            </a:r>
            <a:r>
              <a:rPr lang="ru-RU" sz="2400" dirty="0" err="1" smtClean="0">
                <a:solidFill>
                  <a:srgbClr val="0000FF"/>
                </a:solidFill>
              </a:rPr>
              <a:t>Бацевой</a:t>
            </a:r>
            <a:r>
              <a:rPr lang="ru-RU" sz="2400" dirty="0" smtClean="0">
                <a:solidFill>
                  <a:srgbClr val="0000FF"/>
                </a:solidFill>
              </a:rPr>
              <a:t>, «Вершки и корешки» (русская народная сказка).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00FF"/>
                </a:solidFill>
              </a:rPr>
              <a:t>Продуктивная деятельность </a:t>
            </a:r>
            <a:r>
              <a:rPr lang="ru-RU" sz="2400" dirty="0" smtClean="0">
                <a:solidFill>
                  <a:srgbClr val="0000FF"/>
                </a:solidFill>
              </a:rPr>
              <a:t>изготовление книжки – раскраски –»Овощи – Фрукты».</a:t>
            </a:r>
            <a:endParaRPr lang="ru-RU" sz="2400" dirty="0">
              <a:solidFill>
                <a:srgbClr val="0000FF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85728"/>
            <a:ext cx="3008313" cy="7143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00FF"/>
                </a:solidFill>
              </a:rPr>
              <a:t>Чтение художественной литературы по теме проекта.</a:t>
            </a:r>
          </a:p>
          <a:p>
            <a:r>
              <a:rPr lang="ru-RU" sz="2800" dirty="0" smtClean="0">
                <a:solidFill>
                  <a:srgbClr val="0000FF"/>
                </a:solidFill>
              </a:rPr>
              <a:t>Беседы: «Что где растёт?»,»Съедобные несъедобные грибы», «Витамины с грядки».</a:t>
            </a:r>
          </a:p>
          <a:p>
            <a:r>
              <a:rPr lang="ru-RU" sz="2800" dirty="0" smtClean="0">
                <a:solidFill>
                  <a:srgbClr val="0000FF"/>
                </a:solidFill>
              </a:rPr>
              <a:t>Чтение и разучивание стихов об овощах, фруктах и грибах.</a:t>
            </a:r>
          </a:p>
          <a:p>
            <a:r>
              <a:rPr lang="ru-RU" sz="2800" dirty="0" smtClean="0">
                <a:solidFill>
                  <a:srgbClr val="0000FF"/>
                </a:solidFill>
              </a:rPr>
              <a:t>Изготовление с детьми трафаретов грибов для раскрашивания.</a:t>
            </a:r>
          </a:p>
          <a:p>
            <a:r>
              <a:rPr lang="ru-RU" sz="2800" dirty="0" smtClean="0">
                <a:solidFill>
                  <a:srgbClr val="0000FF"/>
                </a:solidFill>
              </a:rPr>
              <a:t>Лепка овощей и фруктов.</a:t>
            </a:r>
          </a:p>
          <a:p>
            <a:r>
              <a:rPr lang="ru-RU" sz="2800" dirty="0" smtClean="0">
                <a:solidFill>
                  <a:srgbClr val="0000FF"/>
                </a:solidFill>
              </a:rPr>
              <a:t>Развлечения «Дары осени»</a:t>
            </a:r>
            <a:endParaRPr lang="ru-RU" sz="2800" dirty="0">
              <a:solidFill>
                <a:srgbClr val="0000FF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6600"/>
                </a:solidFill>
              </a:rPr>
              <a:t>Совместная деятельность воспитателя с детьми</a:t>
            </a:r>
            <a:r>
              <a:rPr lang="ru-RU" sz="3600" dirty="0" smtClean="0"/>
              <a:t>:</a:t>
            </a:r>
            <a:endParaRPr lang="ru-RU" sz="3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C3300"/>
                </a:solidFill>
              </a:rPr>
              <a:t>Самостоятельная деятельность детей</a:t>
            </a:r>
            <a:endParaRPr lang="ru-RU" b="1" dirty="0">
              <a:solidFill>
                <a:srgbClr val="CC33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0034" y="1571612"/>
            <a:ext cx="4040188" cy="639762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rgbClr val="0000FF"/>
                </a:solidFill>
              </a:rPr>
              <a:t>Настольные и дидактические игры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rgbClr val="008000"/>
                </a:solidFill>
              </a:rPr>
              <a:t>«</a:t>
            </a:r>
            <a:r>
              <a:rPr lang="ru-RU" b="1" dirty="0" smtClean="0">
                <a:solidFill>
                  <a:srgbClr val="008000"/>
                </a:solidFill>
              </a:rPr>
              <a:t>Раз грибок, два грибок»,</a:t>
            </a:r>
          </a:p>
          <a:p>
            <a:r>
              <a:rPr lang="ru-RU" b="1" dirty="0" smtClean="0">
                <a:solidFill>
                  <a:srgbClr val="008000"/>
                </a:solidFill>
              </a:rPr>
              <a:t>«Фрукт или овощ?», плакат «Съедобные и несъедобные грибы».</a:t>
            </a:r>
          </a:p>
          <a:p>
            <a:r>
              <a:rPr lang="ru-RU" b="1" dirty="0" smtClean="0">
                <a:solidFill>
                  <a:srgbClr val="008000"/>
                </a:solidFill>
              </a:rPr>
              <a:t>Сюжетно – ролевые игры»Продавец овощей и фруктов» «Варим грибной суп».</a:t>
            </a:r>
          </a:p>
          <a:p>
            <a:r>
              <a:rPr lang="ru-RU" b="1" dirty="0" smtClean="0">
                <a:solidFill>
                  <a:srgbClr val="008000"/>
                </a:solidFill>
              </a:rPr>
              <a:t>Рассматривание картинок с изображением овощей, фруктов и грибов.</a:t>
            </a:r>
            <a:endParaRPr lang="ru-RU" b="1" dirty="0">
              <a:solidFill>
                <a:srgbClr val="008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990099"/>
                </a:solidFill>
              </a:rPr>
              <a:t>Взаимодействие с семьёй</a:t>
            </a:r>
            <a:endParaRPr lang="ru-RU" dirty="0">
              <a:solidFill>
                <a:srgbClr val="990099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Организовать совместную деятельность родителей с детьми по изготовлению поделок, созданию рисунков по теме проекта.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Совершение  родителями и детьми прогулок в лес по возможности.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00FF"/>
                </a:solidFill>
              </a:rPr>
              <a:t>КОНСУЛЬТАЦИИ ДЛЯ РОДИТЕЛЕЙ</a:t>
            </a:r>
            <a:endParaRPr lang="ru-RU" sz="4000" b="1" dirty="0">
              <a:solidFill>
                <a:srgbClr val="0000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990099"/>
                </a:solidFill>
              </a:rPr>
              <a:t>«Овощи и фрукты – витаминные продукты»</a:t>
            </a:r>
            <a:endParaRPr lang="ru-RU" sz="4800" dirty="0">
              <a:solidFill>
                <a:srgbClr val="990099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990000"/>
                </a:solidFill>
              </a:rPr>
              <a:t>Организовать выставку поделок «Дары осени».</a:t>
            </a:r>
            <a:endParaRPr lang="ru-RU" sz="4400" dirty="0">
              <a:solidFill>
                <a:srgbClr val="99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786058"/>
            <a:ext cx="7772400" cy="2982917"/>
          </a:xfrm>
        </p:spPr>
        <p:txBody>
          <a:bodyPr/>
          <a:lstStyle/>
          <a:p>
            <a:r>
              <a:rPr lang="ru-RU" dirty="0" smtClean="0">
                <a:solidFill>
                  <a:srgbClr val="003300"/>
                </a:solidFill>
              </a:rPr>
              <a:t/>
            </a:r>
            <a:br>
              <a:rPr lang="ru-RU" dirty="0" smtClean="0">
                <a:solidFill>
                  <a:srgbClr val="003300"/>
                </a:solidFill>
              </a:rPr>
            </a:br>
            <a:r>
              <a:rPr lang="ru-RU" dirty="0" smtClean="0">
                <a:solidFill>
                  <a:srgbClr val="003300"/>
                </a:solidFill>
              </a:rPr>
              <a:t>Развлечение </a:t>
            </a:r>
            <a:r>
              <a:rPr lang="ru-RU" dirty="0" smtClean="0">
                <a:solidFill>
                  <a:srgbClr val="FF0066"/>
                </a:solidFill>
              </a:rPr>
              <a:t>«Дары осени»</a:t>
            </a:r>
            <a:br>
              <a:rPr lang="ru-RU" dirty="0" smtClean="0">
                <a:solidFill>
                  <a:srgbClr val="FF0066"/>
                </a:solidFill>
              </a:rPr>
            </a:br>
            <a:r>
              <a:rPr lang="ru-RU" dirty="0" smtClean="0">
                <a:solidFill>
                  <a:srgbClr val="003300"/>
                </a:solidFill>
              </a:rPr>
              <a:t/>
            </a:r>
            <a:br>
              <a:rPr lang="ru-RU" dirty="0" smtClean="0">
                <a:solidFill>
                  <a:srgbClr val="003300"/>
                </a:solidFill>
              </a:rPr>
            </a:br>
            <a:r>
              <a:rPr lang="ru-RU" dirty="0" smtClean="0">
                <a:solidFill>
                  <a:srgbClr val="990099"/>
                </a:solidFill>
              </a:rPr>
              <a:t>Оформление выставки</a:t>
            </a:r>
            <a:endParaRPr lang="ru-RU" dirty="0">
              <a:solidFill>
                <a:srgbClr val="990099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857233"/>
            <a:ext cx="7772400" cy="1500197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CC3300"/>
                </a:solidFill>
              </a:rPr>
              <a:t>Итоговое мероприятие</a:t>
            </a:r>
            <a:endParaRPr lang="ru-RU" sz="4800" b="1" dirty="0">
              <a:solidFill>
                <a:srgbClr val="CC33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3300"/>
                </a:solidFill>
              </a:rPr>
              <a:t>Рассматриваем овощи и пробуем на вкус.</a:t>
            </a:r>
            <a:endParaRPr lang="ru-RU" dirty="0">
              <a:solidFill>
                <a:srgbClr val="003300"/>
              </a:solidFill>
            </a:endParaRPr>
          </a:p>
        </p:txBody>
      </p:sp>
      <p:pic>
        <p:nvPicPr>
          <p:cNvPr id="5" name="Содержимое 4" descr="20151109_15255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500174"/>
            <a:ext cx="4141694" cy="3585010"/>
          </a:xfrm>
        </p:spPr>
      </p:pic>
      <p:pic>
        <p:nvPicPr>
          <p:cNvPr id="6" name="Содержимое 5" descr="20151109_15282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48064" y="1571612"/>
            <a:ext cx="3995936" cy="3513572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0151109_15262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42910" y="214290"/>
            <a:ext cx="7572428" cy="4929221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990000"/>
                </a:solidFill>
              </a:rPr>
              <a:t>Угадай загадку и возьми овощ.</a:t>
            </a:r>
            <a:endParaRPr lang="ru-RU" sz="2800" b="1" dirty="0">
              <a:solidFill>
                <a:srgbClr val="99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20151109_15292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57224" y="285728"/>
            <a:ext cx="7215238" cy="514353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2800" b="1" dirty="0" smtClean="0">
                <a:solidFill>
                  <a:srgbClr val="990099"/>
                </a:solidFill>
              </a:rPr>
              <a:t>«Попробуй и расскажи о вкусном овоще.»</a:t>
            </a:r>
            <a:endParaRPr lang="ru-RU" sz="2800" b="1" dirty="0">
              <a:solidFill>
                <a:srgbClr val="990099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00FF"/>
                </a:solidFill>
              </a:rPr>
              <a:t>Самый вкусный фрукт.</a:t>
            </a:r>
            <a:endParaRPr lang="ru-RU" sz="3200" b="1" dirty="0">
              <a:solidFill>
                <a:srgbClr val="0000FF"/>
              </a:solidFill>
            </a:endParaRPr>
          </a:p>
        </p:txBody>
      </p:sp>
      <p:pic>
        <p:nvPicPr>
          <p:cNvPr id="7" name="Рисунок 6" descr="20151109_15342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1538" y="285728"/>
            <a:ext cx="7286676" cy="5143536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1604" y="642918"/>
            <a:ext cx="70723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ru-RU" dirty="0" smtClean="0"/>
              <a:t>.</a:t>
            </a:r>
            <a:r>
              <a:rPr lang="ru-RU" sz="2400" dirty="0" smtClean="0"/>
              <a:t>Конспекты  Занятии по программе «От рождения до школы»под редакцией Н.Е.Вераксы, Т.С.Комаровой, </a:t>
            </a:r>
            <a:r>
              <a:rPr lang="ru-RU" sz="2400" dirty="0" err="1" smtClean="0"/>
              <a:t>М,а</a:t>
            </a:r>
            <a:r>
              <a:rPr lang="ru-RU" sz="2400" dirty="0" smtClean="0"/>
              <a:t>, Васильевой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3071810"/>
            <a:ext cx="88582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 </a:t>
            </a:r>
            <a:endParaRPr lang="ru-RU" sz="24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928662" y="1857364"/>
            <a:ext cx="707236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/>
              <a:t>Хромцова</a:t>
            </a:r>
            <a:r>
              <a:rPr lang="ru-RU" sz="2000" dirty="0" smtClean="0"/>
              <a:t> Т.Г. Воспитание безопасного поведения в быту детей дошкольного возраста.  М.: Педагогическое общество России, 2005. – 80 с.</a:t>
            </a:r>
          </a:p>
          <a:p>
            <a:endParaRPr lang="ru-RU" sz="2000" dirty="0" smtClean="0"/>
          </a:p>
          <a:p>
            <a:r>
              <a:rPr lang="ru-RU" sz="2000" dirty="0" smtClean="0"/>
              <a:t> </a:t>
            </a:r>
          </a:p>
          <a:p>
            <a:r>
              <a:rPr lang="ru-RU" sz="2000" dirty="0" smtClean="0"/>
              <a:t>                 </a:t>
            </a:r>
          </a:p>
          <a:p>
            <a:r>
              <a:rPr lang="ru-RU" sz="2000" dirty="0" smtClean="0"/>
              <a:t> </a:t>
            </a:r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071670" y="3214686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 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500307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Развитие Общей Моторики </a:t>
            </a:r>
            <a:r>
              <a:rPr lang="ru-RU" sz="2400" dirty="0" err="1" smtClean="0"/>
              <a:t>Т.М.Борисенко-Н.А.Лукина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2967334"/>
            <a:ext cx="842968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2400" dirty="0" smtClean="0"/>
              <a:t>Васильева Н. Проектная деятельность: участвуем вместе. // Дошкольное воспитание N 10, 2011.</a:t>
            </a:r>
            <a:endParaRPr lang="ru-RU" sz="2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0151028_15333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 rot="5400000">
            <a:off x="2178839" y="392897"/>
            <a:ext cx="6143644" cy="535785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«Бабушка Маша в гостях с урожаем овощей»</a:t>
            </a:r>
            <a:endParaRPr lang="ru-RU" sz="32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Угадай, что в корзинке.</a:t>
            </a:r>
            <a:endParaRPr lang="ru-RU" dirty="0"/>
          </a:p>
        </p:txBody>
      </p:sp>
      <p:pic>
        <p:nvPicPr>
          <p:cNvPr id="5" name="Рисунок 4" descr="20151028_153400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1875" b="21875"/>
          <a:stretch>
            <a:fillRect/>
          </a:stretch>
        </p:blipFill>
        <p:spPr>
          <a:xfrm>
            <a:off x="1792288" y="612774"/>
            <a:ext cx="6637364" cy="5102241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sz="3200" dirty="0" smtClean="0">
                <a:solidFill>
                  <a:srgbClr val="CC3300"/>
                </a:solidFill>
              </a:rPr>
              <a:t>Угадай, что в корзинке?</a:t>
            </a:r>
            <a:endParaRPr lang="ru-RU" sz="3200" dirty="0">
              <a:solidFill>
                <a:srgbClr val="CC33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>
            <a:normAutofit fontScale="850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sz="2800" b="1" dirty="0" smtClean="0">
                <a:solidFill>
                  <a:srgbClr val="CC3300"/>
                </a:solidFill>
              </a:rPr>
              <a:t>РАССКАЖИ-ка Леша о КАПУСТЕ.</a:t>
            </a:r>
            <a:endParaRPr lang="ru-RU" sz="2800" b="1" dirty="0">
              <a:solidFill>
                <a:srgbClr val="CC3300"/>
              </a:solidFill>
            </a:endParaRPr>
          </a:p>
        </p:txBody>
      </p:sp>
      <p:pic>
        <p:nvPicPr>
          <p:cNvPr id="9" name="Рисунок 8" descr="20151028_153446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 rot="5400000">
            <a:off x="1730623" y="77689"/>
            <a:ext cx="4962674" cy="5616624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20151030_08035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71472" y="612774"/>
            <a:ext cx="7929618" cy="5959498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20151030_15264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2288" y="214290"/>
            <a:ext cx="6851678" cy="514353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57356" y="5357826"/>
            <a:ext cx="5486400" cy="80486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3300"/>
                </a:solidFill>
              </a:rPr>
              <a:t>Интересный фрукт</a:t>
            </a:r>
            <a:endParaRPr lang="ru-RU" sz="3600" b="1" dirty="0">
              <a:solidFill>
                <a:srgbClr val="0033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792288" y="5367338"/>
            <a:ext cx="5486400" cy="6192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Приготовим суп</a:t>
            </a:r>
            <a:endParaRPr lang="ru-RU" dirty="0"/>
          </a:p>
        </p:txBody>
      </p:sp>
      <p:pic>
        <p:nvPicPr>
          <p:cNvPr id="5" name="Рисунок 4" descr="20151030_15405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28728" y="642918"/>
            <a:ext cx="7000924" cy="511493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sz="3200" b="1" dirty="0" smtClean="0">
                <a:solidFill>
                  <a:srgbClr val="FF0066"/>
                </a:solidFill>
              </a:rPr>
              <a:t>Приготовим- </a:t>
            </a:r>
            <a:r>
              <a:rPr lang="ru-RU" sz="3200" b="1" dirty="0" err="1" smtClean="0">
                <a:solidFill>
                  <a:srgbClr val="FF0066"/>
                </a:solidFill>
              </a:rPr>
              <a:t>ка</a:t>
            </a:r>
            <a:r>
              <a:rPr lang="ru-RU" sz="3200" b="1" dirty="0" smtClean="0">
                <a:solidFill>
                  <a:srgbClr val="FF0066"/>
                </a:solidFill>
              </a:rPr>
              <a:t> мы овощной  суп.</a:t>
            </a:r>
            <a:endParaRPr lang="ru-RU" sz="3200" b="1" dirty="0">
              <a:solidFill>
                <a:srgbClr val="FF0066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20151109_16573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2288" y="214290"/>
            <a:ext cx="6565926" cy="550072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sz="3200" b="1" dirty="0" smtClean="0">
                <a:solidFill>
                  <a:srgbClr val="FFC000"/>
                </a:solidFill>
              </a:rPr>
              <a:t>  </a:t>
            </a:r>
            <a:endParaRPr lang="ru-RU" sz="32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20151109_16574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85786" y="357166"/>
            <a:ext cx="7858180" cy="5929353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20151109_13223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20" y="214291"/>
            <a:ext cx="8501122" cy="571504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625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sz="4600" b="1" dirty="0" smtClean="0"/>
              <a:t>Д/И « Найди грибок»</a:t>
            </a:r>
            <a:endParaRPr lang="ru-RU" sz="4600" b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20151109_131551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14290"/>
            <a:ext cx="8929718" cy="5572163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sz="3200" b="1" dirty="0" smtClean="0">
                <a:solidFill>
                  <a:srgbClr val="0000FF"/>
                </a:solidFill>
              </a:rPr>
              <a:t>Аппликация «Корзина грибов»</a:t>
            </a:r>
            <a:endParaRPr lang="ru-RU" sz="32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8596" y="1428736"/>
            <a:ext cx="828680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C3300"/>
                </a:solidFill>
              </a:rPr>
              <a:t>Методы проекта</a:t>
            </a:r>
            <a:r>
              <a:rPr lang="ru-RU" sz="2400" dirty="0" smtClean="0">
                <a:solidFill>
                  <a:srgbClr val="CC3300"/>
                </a:solidFill>
              </a:rPr>
              <a:t>: Словесные (объяснение, рассказ, чтение, беседа). Практические и игровые (упражнения, игры).</a:t>
            </a:r>
          </a:p>
          <a:p>
            <a:r>
              <a:rPr lang="ru-RU" sz="2400" b="1" dirty="0" smtClean="0">
                <a:solidFill>
                  <a:srgbClr val="CC3300"/>
                </a:solidFill>
              </a:rPr>
              <a:t>Формы организации проекта</a:t>
            </a:r>
            <a:r>
              <a:rPr lang="ru-RU" sz="2400" dirty="0" smtClean="0">
                <a:solidFill>
                  <a:srgbClr val="CC3300"/>
                </a:solidFill>
              </a:rPr>
              <a:t>: Беседа, сюжетно-ролевые игры, трудовые поручения в группе, чтение художественной литературы, художественное творчество.</a:t>
            </a:r>
          </a:p>
          <a:p>
            <a:r>
              <a:rPr lang="ru-RU" sz="2400" dirty="0" smtClean="0">
                <a:solidFill>
                  <a:srgbClr val="CC3300"/>
                </a:solidFill>
              </a:rPr>
              <a:t> </a:t>
            </a:r>
            <a:r>
              <a:rPr lang="ru-RU" sz="2400" b="1" dirty="0" smtClean="0">
                <a:solidFill>
                  <a:srgbClr val="CC3300"/>
                </a:solidFill>
              </a:rPr>
              <a:t>Материально-техническое оснащение </a:t>
            </a:r>
            <a:r>
              <a:rPr lang="ru-RU" sz="2400" dirty="0" smtClean="0">
                <a:solidFill>
                  <a:srgbClr val="CC3300"/>
                </a:solidFill>
              </a:rPr>
              <a:t>(компьютер, телевизор, фотоаппарат.</a:t>
            </a:r>
          </a:p>
          <a:p>
            <a:r>
              <a:rPr lang="ru-RU" sz="2400" b="1" dirty="0" smtClean="0">
                <a:solidFill>
                  <a:srgbClr val="CC3300"/>
                </a:solidFill>
              </a:rPr>
              <a:t>Наглядный материал:</a:t>
            </a:r>
            <a:r>
              <a:rPr lang="ru-RU" sz="2400" dirty="0" smtClean="0">
                <a:solidFill>
                  <a:srgbClr val="CC3300"/>
                </a:solidFill>
              </a:rPr>
              <a:t> Книги с иллюстрациями, подборка иллюстраций с изображением овощей, фруктов, грибов, муляжи овощей и фруктов.</a:t>
            </a:r>
          </a:p>
          <a:p>
            <a:r>
              <a:rPr lang="ru-RU" sz="2400" b="1" dirty="0" smtClean="0">
                <a:solidFill>
                  <a:srgbClr val="CC3300"/>
                </a:solidFill>
              </a:rPr>
              <a:t>Предварительная работа с детьми: </a:t>
            </a:r>
            <a:r>
              <a:rPr lang="ru-RU" sz="2400" dirty="0" smtClean="0">
                <a:solidFill>
                  <a:srgbClr val="CC3300"/>
                </a:solidFill>
              </a:rPr>
              <a:t>Рассматривание иллюстраций, чтение стихотворений, рассказов, сказок, отгадывание загадок, прослушивание музыки.</a:t>
            </a:r>
            <a:endParaRPr lang="ru-RU" sz="2400" dirty="0">
              <a:solidFill>
                <a:srgbClr val="CC33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20151109_13212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596" y="357166"/>
            <a:ext cx="8143932" cy="535785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sz="3200" b="1" dirty="0" smtClean="0">
                <a:solidFill>
                  <a:srgbClr val="000066"/>
                </a:solidFill>
              </a:rPr>
              <a:t>ДИДАКТИЧЕСКИЙ МАТЕРИАЛ В ГРУППЕ</a:t>
            </a:r>
            <a:endParaRPr lang="ru-RU" sz="32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20151109_13212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158" y="285728"/>
            <a:ext cx="8429684" cy="514353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sz="3600" b="1" dirty="0" smtClean="0">
                <a:solidFill>
                  <a:srgbClr val="990099"/>
                </a:solidFill>
              </a:rPr>
              <a:t>А также дидактические игры</a:t>
            </a:r>
            <a:endParaRPr lang="ru-RU" sz="3600" b="1" dirty="0">
              <a:solidFill>
                <a:srgbClr val="990099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20151109_13152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0034" y="612774"/>
            <a:ext cx="8001056" cy="517367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1133496"/>
          </a:xfrm>
        </p:spPr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sz="12800" dirty="0" smtClean="0">
                <a:solidFill>
                  <a:srgbClr val="0000FF"/>
                </a:solidFill>
              </a:rPr>
              <a:t>Поделки родителей с детьми  на тему «Осень»</a:t>
            </a:r>
            <a:endParaRPr lang="ru-RU" sz="128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r>
              <a:rPr lang="ru-RU" sz="12800" dirty="0" smtClean="0"/>
              <a:t>Совместная работа воспитателя, родителей с детьми</a:t>
            </a:r>
            <a:endParaRPr lang="ru-RU" sz="12800" dirty="0"/>
          </a:p>
        </p:txBody>
      </p:sp>
      <p:pic>
        <p:nvPicPr>
          <p:cNvPr id="7" name="Рисунок 6" descr="20151023_17395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71472" y="214290"/>
            <a:ext cx="7858180" cy="5357849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20151023_17400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8143900" cy="6357957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17742" y="3244334"/>
            <a:ext cx="5421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                                                                                                 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0"/>
            <a:ext cx="85725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 smtClean="0"/>
          </a:p>
          <a:p>
            <a:endParaRPr lang="ru-RU" sz="2800" dirty="0" smtClean="0"/>
          </a:p>
          <a:p>
            <a:r>
              <a:rPr lang="ru-RU" sz="2800" b="1" dirty="0" smtClean="0"/>
              <a:t>Литература:</a:t>
            </a:r>
          </a:p>
          <a:p>
            <a:r>
              <a:rPr lang="ru-RU" sz="2800" dirty="0" smtClean="0"/>
              <a:t>Конспекты  Занятии по программе «От рождения до школы»под редакцией Н.Е.Вераксы, Т.С.Комаровой, </a:t>
            </a:r>
          </a:p>
          <a:p>
            <a:r>
              <a:rPr lang="ru-RU" sz="2800" dirty="0" err="1" smtClean="0"/>
              <a:t>М,а</a:t>
            </a:r>
            <a:r>
              <a:rPr lang="ru-RU" sz="2800" dirty="0" smtClean="0"/>
              <a:t>, Васильевой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0034" y="1714488"/>
            <a:ext cx="835824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 smtClean="0"/>
          </a:p>
          <a:p>
            <a:endParaRPr lang="ru-RU" sz="2800" dirty="0" smtClean="0"/>
          </a:p>
          <a:p>
            <a:r>
              <a:rPr lang="ru-RU" sz="2800" dirty="0" smtClean="0"/>
              <a:t>Развитие Общей Моторики </a:t>
            </a:r>
            <a:r>
              <a:rPr lang="ru-RU" sz="2800" dirty="0" err="1" smtClean="0"/>
              <a:t>Т.М.Борисенко-Н.А.Лукина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2643183"/>
            <a:ext cx="892971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</a:p>
          <a:p>
            <a:endParaRPr lang="ru-RU" sz="2800" dirty="0" smtClean="0"/>
          </a:p>
          <a:p>
            <a:endParaRPr lang="ru-RU" sz="2800" dirty="0" smtClean="0"/>
          </a:p>
          <a:p>
            <a:r>
              <a:rPr lang="ru-RU" sz="2800" dirty="0" smtClean="0"/>
              <a:t>Васильева Н. Проектная деятельность: участвуем вместе. // Дошкольное воспитание N 10, 2011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N397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57224" y="612774"/>
            <a:ext cx="7429552" cy="5673745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DSCN400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2288" y="612774"/>
            <a:ext cx="6637364" cy="5673745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N397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2288" y="612774"/>
            <a:ext cx="7137430" cy="5888059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82990"/>
          </a:xfrm>
        </p:spPr>
        <p:txBody>
          <a:bodyPr>
            <a:noAutofit/>
          </a:bodyPr>
          <a:lstStyle/>
          <a:p>
            <a:r>
              <a:rPr lang="ru-RU" sz="6600" dirty="0" smtClean="0">
                <a:solidFill>
                  <a:srgbClr val="0000FF"/>
                </a:solidFill>
              </a:rPr>
              <a:t>СПАСИБО  ЗА ВНИМАНИЕ!!!!!</a:t>
            </a:r>
            <a:endParaRPr lang="ru-RU" sz="6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«Дары осени: </a:t>
            </a:r>
            <a:r>
              <a:rPr lang="ru-RU" dirty="0" smtClean="0">
                <a:solidFill>
                  <a:srgbClr val="C00000"/>
                </a:solidFill>
              </a:rPr>
              <a:t>фрукты, </a:t>
            </a:r>
            <a:r>
              <a:rPr lang="ru-RU" dirty="0" smtClean="0">
                <a:solidFill>
                  <a:srgbClr val="7030A0"/>
                </a:solidFill>
              </a:rPr>
              <a:t>овощи</a:t>
            </a:r>
            <a:r>
              <a:rPr lang="ru-RU" dirty="0" smtClean="0"/>
              <a:t>. </a:t>
            </a:r>
            <a:r>
              <a:rPr lang="ru-RU" sz="5300" dirty="0">
                <a:solidFill>
                  <a:schemeClr val="accent6">
                    <a:lumMod val="50000"/>
                  </a:schemeClr>
                </a:solidFill>
              </a:rPr>
              <a:t>г</a:t>
            </a:r>
            <a:r>
              <a:rPr lang="ru-RU" sz="5300" dirty="0" smtClean="0">
                <a:solidFill>
                  <a:schemeClr val="accent6">
                    <a:lumMod val="50000"/>
                  </a:schemeClr>
                </a:solidFill>
              </a:rPr>
              <a:t>рибы»</a:t>
            </a:r>
            <a:endParaRPr lang="ru-RU" sz="53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Содержимое 9" descr="20151023_1740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2428868"/>
            <a:ext cx="7772400" cy="2786081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800000"/>
                </a:solidFill>
              </a:rPr>
              <a:t>УЧАСТНИКИ  </a:t>
            </a:r>
            <a:r>
              <a:rPr lang="ru-RU" dirty="0" err="1" smtClean="0">
                <a:solidFill>
                  <a:srgbClr val="800000"/>
                </a:solidFill>
              </a:rPr>
              <a:t>ПРОеКТА</a:t>
            </a:r>
            <a:r>
              <a:rPr lang="ru-RU" dirty="0" smtClean="0">
                <a:solidFill>
                  <a:srgbClr val="800000"/>
                </a:solidFill>
              </a:rPr>
              <a:t>: ДЕТИ СРЕДНЕЙ ГРУППЫ, ВОСПИТАТЕЛЬ,РОДИТЕЛИ.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4348" y="500042"/>
            <a:ext cx="7772400" cy="1285884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chemeClr val="accent5">
                    <a:lumMod val="50000"/>
                  </a:schemeClr>
                </a:solidFill>
              </a:rPr>
              <a:t>Тип проекта: Познавательно - творческий</a:t>
            </a:r>
            <a:endParaRPr lang="ru-RU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0" y="0"/>
            <a:ext cx="9144000" cy="1228028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Актуальность проекта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Природа дарит нам много красивого, вкусного, полезного. Особенно щедра на подарки осень.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Сколько вкусных фруктов и овощей созревает у людей в огородах, сколько ярких цветов расцветает в садах.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Так же не счесть даров, которые дарит природа, не требуя никаких усилий от человека.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Это и ягоды, и грибы, и лекарственные травы.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Каждый человек должен любить и беречь природу.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 прививать любовь к ней нужно с раннего детства.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Вот и в детском саду мы постоянно обращаемся к этой проблеме, рассматривая её с детьми со всех возможных сторон.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Чтобы у ребёнка возникло желание беречь и охранять природу, он должен научиться видеть её красоту и понимать ценность для человека.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Не каждый современный родитель ходит со своими детьми в лес, в огород или в сад.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 ведь невозможно познакомиться с природой достаточно близко, не побывав в этих местах в разные времена года.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Осенний лес необычайно красив, богат грибами и ягодами, в огородах и садах полным ходом идет сбор урожая овощей и фруктов.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Именно поэтому мы с ребятами и родителями взялись реализовать данный проект.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Шагая по ступенькам к финалу проектной деятельности, мы с ребятами узнаем много нового и интересного о родной природе,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познакомимся с различными видами грибов, особенностями их произрастания и полезными свойствами, как для человека, так и для животных, птиц.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Дети закрепят названия овощей и фруктов, где они растут, познакомятся с профессиями садовода и овощевода,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узнают, что можно приготовить из овощей, фруктов и грибов.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3300"/>
                </a:solidFill>
              </a:rPr>
              <a:t>Цель и задачи</a:t>
            </a:r>
            <a:endParaRPr lang="ru-RU" b="1" dirty="0">
              <a:solidFill>
                <a:srgbClr val="0033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Расширение представлений детей об овощах, фруктах, грибах, их полезных свойствах; развитие сенсорных навыков, познавательного интереса, речи.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rgbClr val="000066"/>
                </a:solidFill>
              </a:rPr>
              <a:t> Обучающие: </a:t>
            </a:r>
            <a:r>
              <a:rPr lang="ru-RU" sz="2400" dirty="0" smtClean="0">
                <a:solidFill>
                  <a:srgbClr val="CC3300"/>
                </a:solidFill>
              </a:rPr>
              <a:t>учить детей делать выбор в питании в пользу фруктов и овощей.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rgbClr val="CC3300"/>
                </a:solidFill>
              </a:rPr>
              <a:t>Познакомить детей с витаминами, раскрыть их значение для человека; 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rgbClr val="CC3300"/>
                </a:solidFill>
              </a:rPr>
              <a:t>Обогащать личный опыт 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rgbClr val="CC3300"/>
                </a:solidFill>
              </a:rPr>
              <a:t>детей знаниями о фруктах, </a:t>
            </a:r>
          </a:p>
          <a:p>
            <a:pPr>
              <a:buNone/>
            </a:pPr>
            <a:r>
              <a:rPr lang="ru-RU" sz="2400" dirty="0">
                <a:solidFill>
                  <a:srgbClr val="CC3300"/>
                </a:solidFill>
              </a:rPr>
              <a:t>о</a:t>
            </a:r>
            <a:r>
              <a:rPr lang="ru-RU" sz="2400" dirty="0" smtClean="0">
                <a:solidFill>
                  <a:srgbClr val="CC3300"/>
                </a:solidFill>
              </a:rPr>
              <a:t>вощах, грибах, их способе произрастания (сад, огород, лес).</a:t>
            </a:r>
            <a:r>
              <a:rPr lang="ru-RU" sz="2400" b="1" dirty="0" smtClean="0">
                <a:solidFill>
                  <a:srgbClr val="CC3300"/>
                </a:solidFill>
              </a:rPr>
              <a:t> </a:t>
            </a:r>
            <a:endParaRPr lang="ru-RU" sz="2400" dirty="0">
              <a:solidFill>
                <a:srgbClr val="CC33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990099"/>
                </a:solidFill>
              </a:rPr>
              <a:t>Развивающие</a:t>
            </a:r>
            <a:endParaRPr lang="ru-RU" b="1" dirty="0">
              <a:solidFill>
                <a:srgbClr val="990099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71612"/>
            <a:ext cx="4040188" cy="500066"/>
          </a:xfrm>
        </p:spPr>
        <p:txBody>
          <a:bodyPr>
            <a:noAutofit/>
          </a:bodyPr>
          <a:lstStyle/>
          <a:p>
            <a:endParaRPr lang="ru-RU" sz="2800" dirty="0" smtClean="0"/>
          </a:p>
          <a:p>
            <a:endParaRPr lang="ru-RU" sz="2800" dirty="0"/>
          </a:p>
          <a:p>
            <a:endParaRPr lang="ru-RU" sz="2800" dirty="0" smtClean="0"/>
          </a:p>
          <a:p>
            <a:endParaRPr lang="ru-RU" sz="2800" dirty="0"/>
          </a:p>
          <a:p>
            <a:r>
              <a:rPr lang="ru-RU" sz="2800" dirty="0" smtClean="0"/>
              <a:t>- Развивать устойчивый интерес к окружающему миру;</a:t>
            </a:r>
            <a:endParaRPr lang="ru-RU" sz="28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214554"/>
            <a:ext cx="4040188" cy="3911609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ru-RU" sz="2800" b="1" dirty="0" smtClean="0">
                <a:solidFill>
                  <a:srgbClr val="0000FF"/>
                </a:solidFill>
              </a:rPr>
              <a:t>Развивать словарный запас;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0000FF"/>
                </a:solidFill>
              </a:rPr>
              <a:t>- Развивать кругозор детей, моторику.</a:t>
            </a:r>
            <a:endParaRPr lang="ru-RU" sz="2800" b="1" dirty="0">
              <a:solidFill>
                <a:srgbClr val="0000FF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800000"/>
                </a:solidFill>
              </a:rPr>
              <a:t>Воспитательные</a:t>
            </a:r>
            <a:endParaRPr lang="ru-RU" sz="3200" dirty="0">
              <a:solidFill>
                <a:srgbClr val="80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ru-RU" dirty="0">
                <a:solidFill>
                  <a:srgbClr val="006600"/>
                </a:solidFill>
              </a:rPr>
              <a:t>в</a:t>
            </a:r>
            <a:r>
              <a:rPr lang="ru-RU" dirty="0" smtClean="0">
                <a:solidFill>
                  <a:srgbClr val="006600"/>
                </a:solidFill>
              </a:rPr>
              <a:t>оспитывать гигиену питания и бережное  отношение к своему здоровью. 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6600"/>
                </a:solidFill>
              </a:rPr>
              <a:t>воспитывать умение правильно выбирать продукты питания для здоровья.</a:t>
            </a:r>
          </a:p>
          <a:p>
            <a:pPr>
              <a:buNone/>
            </a:pPr>
            <a:r>
              <a:rPr lang="ru-RU" dirty="0" smtClean="0">
                <a:solidFill>
                  <a:srgbClr val="006600"/>
                </a:solidFill>
              </a:rPr>
              <a:t>- объединить родителей и детей в общей творческой работе.</a:t>
            </a:r>
            <a:endParaRPr lang="ru-RU" dirty="0">
              <a:solidFill>
                <a:srgbClr val="0066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5429288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rgbClr val="0000FF"/>
                </a:solidFill>
              </a:rPr>
              <a:t>Предполагаемый результат реализации проекта.</a:t>
            </a:r>
            <a:br>
              <a:rPr lang="ru-RU" sz="4800" b="1" dirty="0" smtClean="0">
                <a:solidFill>
                  <a:srgbClr val="0000FF"/>
                </a:solidFill>
              </a:rPr>
            </a:br>
            <a:r>
              <a:rPr lang="ru-RU" sz="2400" b="1" dirty="0">
                <a:solidFill>
                  <a:srgbClr val="006600"/>
                </a:solidFill>
              </a:rPr>
              <a:t>1</a:t>
            </a:r>
            <a:r>
              <a:rPr lang="ru-RU" sz="2700" b="1" dirty="0" smtClean="0">
                <a:solidFill>
                  <a:srgbClr val="006600"/>
                </a:solidFill>
              </a:rPr>
              <a:t>. Дети знают и называют овощи, фрукты и грибы.</a:t>
            </a:r>
            <a:br>
              <a:rPr lang="ru-RU" sz="2700" b="1" dirty="0" smtClean="0">
                <a:solidFill>
                  <a:srgbClr val="006600"/>
                </a:solidFill>
              </a:rPr>
            </a:br>
            <a:r>
              <a:rPr lang="ru-RU" sz="2700" b="1" dirty="0" smtClean="0">
                <a:solidFill>
                  <a:srgbClr val="006600"/>
                </a:solidFill>
              </a:rPr>
              <a:t> 2. Владеют обобщающими понятиями.</a:t>
            </a:r>
            <a:br>
              <a:rPr lang="ru-RU" sz="2700" b="1" dirty="0" smtClean="0">
                <a:solidFill>
                  <a:srgbClr val="006600"/>
                </a:solidFill>
              </a:rPr>
            </a:br>
            <a:r>
              <a:rPr lang="ru-RU" sz="2700" b="1" dirty="0" smtClean="0">
                <a:solidFill>
                  <a:srgbClr val="006600"/>
                </a:solidFill>
              </a:rPr>
              <a:t>3.Знают, где растут овощи, фрукты и грибы, о  их полезных свойствах, что можно приготовить из них;</a:t>
            </a:r>
            <a:br>
              <a:rPr lang="ru-RU" sz="2700" b="1" dirty="0" smtClean="0">
                <a:solidFill>
                  <a:srgbClr val="006600"/>
                </a:solidFill>
              </a:rPr>
            </a:br>
            <a:r>
              <a:rPr lang="ru-RU" sz="2700" b="1" dirty="0" smtClean="0">
                <a:solidFill>
                  <a:srgbClr val="006600"/>
                </a:solidFill>
              </a:rPr>
              <a:t>4.  Родители умеют находить оригинальные решения в создании из бросового материала необычных овощей и фруктов .</a:t>
            </a:r>
            <a:br>
              <a:rPr lang="ru-RU" sz="2700" b="1" dirty="0" smtClean="0">
                <a:solidFill>
                  <a:srgbClr val="006600"/>
                </a:solidFill>
              </a:rPr>
            </a:br>
            <a:r>
              <a:rPr lang="ru-RU" sz="2700" b="1" dirty="0" smtClean="0">
                <a:solidFill>
                  <a:srgbClr val="006600"/>
                </a:solidFill>
              </a:rPr>
              <a:t>5..Умение в составлении описательного рассказа о фрукте, овоще, с помощью взрослого.</a:t>
            </a:r>
            <a:br>
              <a:rPr lang="ru-RU" sz="2700" b="1" dirty="0" smtClean="0">
                <a:solidFill>
                  <a:srgbClr val="006600"/>
                </a:solidFill>
              </a:rPr>
            </a:br>
            <a:r>
              <a:rPr lang="ru-RU" sz="2700" b="1" dirty="0" smtClean="0">
                <a:solidFill>
                  <a:srgbClr val="006600"/>
                </a:solidFill>
              </a:rPr>
              <a:t> 6. Повышение речевой активности ,активизации словаря по теме «Фрукты», «Овощи», «Грибы».</a:t>
            </a:r>
            <a:r>
              <a:rPr lang="ru-RU" sz="2700" b="1" dirty="0" smtClean="0">
                <a:solidFill>
                  <a:srgbClr val="0000FF"/>
                </a:solidFill>
              </a:rPr>
              <a:t>                                                            </a:t>
            </a:r>
            <a:endParaRPr lang="ru-RU" sz="27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901</Words>
  <Application>Microsoft Office PowerPoint</Application>
  <PresentationFormat>Экран (4:3)</PresentationFormat>
  <Paragraphs>181</Paragraphs>
  <Slides>39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3" baseType="lpstr">
      <vt:lpstr>Arial</vt:lpstr>
      <vt:lpstr>Calibri</vt:lpstr>
      <vt:lpstr>Times New Roman</vt:lpstr>
      <vt:lpstr>Тема Office</vt:lpstr>
      <vt:lpstr>ПРОеКТ непосредственно- образовательной деятельности в СРЕДНЕЙ ГРУППе</vt:lpstr>
      <vt:lpstr>Презентация PowerPoint</vt:lpstr>
      <vt:lpstr>Презентация PowerPoint</vt:lpstr>
      <vt:lpstr>«Дары осени: фрукты, овощи. грибы»</vt:lpstr>
      <vt:lpstr>УЧАСТНИКИ  ПРОеКТА: ДЕТИ СРЕДНЕЙ ГРУППЫ, ВОСПИТАТЕЛЬ,РОДИТЕЛИ.</vt:lpstr>
      <vt:lpstr>Презентация PowerPoint</vt:lpstr>
      <vt:lpstr>Цель и задачи</vt:lpstr>
      <vt:lpstr>Развивающие</vt:lpstr>
      <vt:lpstr>Предполагаемый результат реализации проекта. 1. Дети знают и называют овощи, фрукты и грибы.  2. Владеют обобщающими понятиями. 3.Знают, где растут овощи, фрукты и грибы, о  их полезных свойствах, что можно приготовить из них; 4.  Родители умеют находить оригинальные решения в создании из бросового материала необычных овощей и фруктов . 5..Умение в составлении описательного рассказа о фрукте, овоще, с помощью взрослого.  6. Повышение речевой активности ,активизации словаря по теме «Фрукты», «Овощи», «Грибы».                                                            </vt:lpstr>
      <vt:lpstr>Разрабока плана проекта Постановка   цели проекта. Определение задач Нахождение необходимого материала по выбранной теме. Подбор литературы и иллюстративного материала. Внедрения проекта в работу с детьми.</vt:lpstr>
      <vt:lpstr>Организов- ать непосредс-твенную деятельно-сть.</vt:lpstr>
      <vt:lpstr>Презентация PowerPoint</vt:lpstr>
      <vt:lpstr>Самостоятельная деятельность детей</vt:lpstr>
      <vt:lpstr>КОНСУЛЬТАЦИИ ДЛЯ РОДИТЕЛЕЙ</vt:lpstr>
      <vt:lpstr> Развлечение «Дары осени»  Оформление выставки</vt:lpstr>
      <vt:lpstr>Рассматриваем овощи и пробуем на вкус.</vt:lpstr>
      <vt:lpstr>Презентация PowerPoint</vt:lpstr>
      <vt:lpstr>Презентация PowerPoint</vt:lpstr>
      <vt:lpstr>Презентация PowerPoint</vt:lpstr>
      <vt:lpstr>Презентация PowerPoint</vt:lpstr>
      <vt:lpstr>Угадай, что в корзинке.</vt:lpstr>
      <vt:lpstr>Презентация PowerPoint</vt:lpstr>
      <vt:lpstr>Презентация PowerPoint</vt:lpstr>
      <vt:lpstr>Презентация PowerPoint</vt:lpstr>
      <vt:lpstr>Приготовим суп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 ЗА ВНИМАНИЕ!!!!!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ПРОЭКТ СРЕДНЕЙ ГРУППЫ</dc:title>
  <dc:creator>палюш</dc:creator>
  <cp:lastModifiedBy>ПК</cp:lastModifiedBy>
  <cp:revision>57</cp:revision>
  <dcterms:created xsi:type="dcterms:W3CDTF">2015-11-08T01:17:24Z</dcterms:created>
  <dcterms:modified xsi:type="dcterms:W3CDTF">2019-12-08T11:15:06Z</dcterms:modified>
</cp:coreProperties>
</file>