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sldIdLst>
    <p:sldId id="273" r:id="rId2"/>
    <p:sldId id="281" r:id="rId3"/>
    <p:sldId id="282" r:id="rId4"/>
    <p:sldId id="283" r:id="rId5"/>
    <p:sldId id="284" r:id="rId6"/>
    <p:sldId id="275" r:id="rId7"/>
    <p:sldId id="256" r:id="rId8"/>
    <p:sldId id="258" r:id="rId9"/>
    <p:sldId id="257" r:id="rId10"/>
    <p:sldId id="259" r:id="rId11"/>
    <p:sldId id="262" r:id="rId12"/>
    <p:sldId id="276" r:id="rId13"/>
    <p:sldId id="277" r:id="rId14"/>
    <p:sldId id="261" r:id="rId15"/>
    <p:sldId id="278" r:id="rId16"/>
    <p:sldId id="279" r:id="rId17"/>
    <p:sldId id="264" r:id="rId18"/>
    <p:sldId id="280" r:id="rId19"/>
    <p:sldId id="286" r:id="rId20"/>
    <p:sldId id="287" r:id="rId21"/>
    <p:sldId id="285" r:id="rId22"/>
    <p:sldId id="265" r:id="rId23"/>
    <p:sldId id="288" r:id="rId24"/>
    <p:sldId id="274" r:id="rId25"/>
    <p:sldId id="290" r:id="rId26"/>
    <p:sldId id="266" r:id="rId27"/>
    <p:sldId id="291" r:id="rId28"/>
    <p:sldId id="29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C2C4-5D69-45E6-AEE7-F3732DB92A5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4FA26-CD94-4DD9-8601-703F8EF72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1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4FA26-CD94-4DD9-8601-703F8EF7287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2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2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0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76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9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33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7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22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7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2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5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7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4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5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5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5670-444E-4DDA-9057-7A1B61B6B5F7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4EF681-9AD6-4A91-A090-BE19A6AE5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6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394" y="829339"/>
            <a:ext cx="9793406" cy="394737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«Проектная деятельность младших школьников во внеурочной работе»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585" y="78522"/>
            <a:ext cx="3788391" cy="10132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Мы за ЗОЖ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s://sun9-13.userapi.com/c840727/v840727863/15946/HrqYL7ISEJ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2823" r="2379" b="19320"/>
          <a:stretch/>
        </p:blipFill>
        <p:spPr bwMode="auto">
          <a:xfrm>
            <a:off x="136578" y="78522"/>
            <a:ext cx="5622877" cy="3387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65.userapi.com/c841336/v841336010/2f4b8/-iX7z7OCxa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r="16975" b="24912"/>
          <a:stretch/>
        </p:blipFill>
        <p:spPr bwMode="auto">
          <a:xfrm>
            <a:off x="1164192" y="3043262"/>
            <a:ext cx="3922492" cy="343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2" name="Picture 6" descr="https://sun9-71.userapi.com/c840727/v840727863/15987/Evh3JdJF8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2667" r="11944" b="14628"/>
          <a:stretch/>
        </p:blipFill>
        <p:spPr bwMode="auto">
          <a:xfrm>
            <a:off x="6127051" y="1091821"/>
            <a:ext cx="5755457" cy="46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365126"/>
            <a:ext cx="6441744" cy="12043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можно приготовить из овощей.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sun9-44.userapi.com/c836536/v836536600/2c3f9/IIzKJRcfq1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4" y="2740380"/>
            <a:ext cx="4368680" cy="32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15.userapi.com/c836536/v836536600/2c40b/ITgycrpU9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2903281"/>
            <a:ext cx="4012442" cy="30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Проект </a:t>
            </a:r>
            <a:r>
              <a:rPr lang="ru-RU" dirty="0" smtClean="0">
                <a:solidFill>
                  <a:srgbClr val="C00000"/>
                </a:solidFill>
              </a:rPr>
              <a:t>«Полезные и вредные для здоровья продукты».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893" y="1746913"/>
            <a:ext cx="96949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Постановка проблемы.</a:t>
            </a:r>
            <a:r>
              <a:rPr lang="ru-RU" dirty="0"/>
              <a:t> Здоровье детей зависит только от физического воспитания, или еще и от  правильного питания?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Тема проекта</a:t>
            </a:r>
            <a:r>
              <a:rPr lang="ru-RU" sz="2800" dirty="0"/>
              <a:t>.</a:t>
            </a:r>
            <a:r>
              <a:rPr lang="ru-RU" dirty="0"/>
              <a:t> «Полезные и вредные для здоровья продукты».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Цель проекта.</a:t>
            </a:r>
            <a:r>
              <a:rPr lang="ru-RU" dirty="0"/>
              <a:t> Изучить, какая еда полезная, а какая — вредная для организма.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Задачи проекта:</a:t>
            </a:r>
          </a:p>
          <a:p>
            <a:r>
              <a:rPr lang="ru-RU" dirty="0"/>
              <a:t>Рассказать детям и взрослым о полезных и не очень полезных для здоровья продуктах.</a:t>
            </a:r>
          </a:p>
          <a:p>
            <a:r>
              <a:rPr lang="ru-RU" dirty="0"/>
              <a:t>Объяснить противоречие: мне нравится эта еда, но моему организму она не полезна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Составить примерное меню школьника начальных классов.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7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579562" cy="809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 </a:t>
            </a:r>
            <a:r>
              <a:rPr lang="ru-RU" b="1" dirty="0"/>
              <a:t>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9368"/>
            <a:ext cx="10515600" cy="56447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Подумать </a:t>
            </a:r>
            <a:r>
              <a:rPr lang="ru-RU" sz="2400" dirty="0"/>
              <a:t>самостоятельно над тем, какая еда полезна для нашего организма, а какая приносит вред.</a:t>
            </a:r>
          </a:p>
          <a:p>
            <a:r>
              <a:rPr lang="ru-RU" sz="2400" dirty="0"/>
              <a:t>Спросить у взрослых, что они знают о полезных и вредных для здоровья продуктах.</a:t>
            </a:r>
          </a:p>
          <a:p>
            <a:r>
              <a:rPr lang="ru-RU" sz="2400" dirty="0"/>
              <a:t>Обратиться к интернету.</a:t>
            </a:r>
          </a:p>
          <a:p>
            <a:r>
              <a:rPr lang="ru-RU" sz="2400" dirty="0"/>
              <a:t>Узнать, какие продукты являются самыми вредными для детей.</a:t>
            </a:r>
          </a:p>
          <a:p>
            <a:r>
              <a:rPr lang="ru-RU" sz="2400" dirty="0"/>
              <a:t>Изучить к чему приводит употребление вредных продуктов.</a:t>
            </a:r>
          </a:p>
          <a:p>
            <a:r>
              <a:rPr lang="ru-RU" sz="2400" dirty="0"/>
              <a:t>Составить меню школьника младшего возраста</a:t>
            </a:r>
          </a:p>
          <a:p>
            <a:r>
              <a:rPr lang="ru-RU" sz="2400" dirty="0"/>
              <a:t>Сделать вывод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Приготовить десерт для мамы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1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un9-34.userapi.com/c836329/v836329600/2a327/L1gLVwLkY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5" y="1920812"/>
            <a:ext cx="5368669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636" y="18698"/>
            <a:ext cx="8742695" cy="9326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КОЛЛЕКТИВНАЯ ПРОЕКТНАЯ РАБОТА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«Полезные и вредные для здоровья продукты».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50" name="Picture 6" descr="https://sun9-70.userapi.com/c836329/v836329600/2a34f/E-uidGp68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57" y="3345018"/>
            <a:ext cx="5234310" cy="293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8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11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Исследовательская работа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"</a:t>
            </a:r>
            <a:r>
              <a:rPr lang="ru-RU" sz="4400" b="1" dirty="0" err="1" smtClean="0">
                <a:solidFill>
                  <a:srgbClr val="FF0000"/>
                </a:solidFill>
              </a:rPr>
              <a:t>Аулак</a:t>
            </a:r>
            <a:r>
              <a:rPr lang="ru-RU" sz="4400" b="1" dirty="0" smtClean="0">
                <a:solidFill>
                  <a:srgbClr val="FF0000"/>
                </a:solidFill>
              </a:rPr>
              <a:t> ой"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2" y="19893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                                         Введение</a:t>
            </a:r>
            <a:r>
              <a:rPr lang="ru-RU" b="1" dirty="0"/>
              <a:t>.</a:t>
            </a:r>
            <a:endParaRPr lang="ru-RU" dirty="0"/>
          </a:p>
          <a:p>
            <a:r>
              <a:rPr lang="ru-RU" sz="2400" b="1" dirty="0">
                <a:solidFill>
                  <a:srgbClr val="C00000"/>
                </a:solidFill>
              </a:rPr>
              <a:t>«</a:t>
            </a:r>
            <a:r>
              <a:rPr lang="ru-RU" sz="2400" b="1" dirty="0" err="1">
                <a:solidFill>
                  <a:srgbClr val="C00000"/>
                </a:solidFill>
              </a:rPr>
              <a:t>Аулак</a:t>
            </a:r>
            <a:r>
              <a:rPr lang="ru-RU" sz="2400" b="1" dirty="0">
                <a:solidFill>
                  <a:srgbClr val="C00000"/>
                </a:solidFill>
              </a:rPr>
              <a:t> ой» </a:t>
            </a:r>
            <a:r>
              <a:rPr lang="ru-RU" b="1" dirty="0"/>
              <a:t>- </a:t>
            </a:r>
            <a:r>
              <a:rPr lang="ru-RU" dirty="0"/>
              <a:t>это молодежные посиделки без родителей. Собираются девушки, шьют, вяжут, вышивают. К ним приходят юноши, просят впустить в дом, а в качестве выкупа исполняют песню, танцуют, отгадывают загадки. </a:t>
            </a:r>
            <a:endParaRPr lang="ru-RU" dirty="0" smtClean="0"/>
          </a:p>
          <a:p>
            <a:r>
              <a:rPr lang="ru-RU" sz="3200" b="1" dirty="0">
                <a:solidFill>
                  <a:srgbClr val="C00000"/>
                </a:solidFill>
              </a:rPr>
              <a:t>Цель: </a:t>
            </a:r>
            <a:r>
              <a:rPr lang="ru-RU" dirty="0"/>
              <a:t>познакомить детей с музыкальным фольклором </a:t>
            </a:r>
            <a:r>
              <a:rPr lang="ru-RU" dirty="0" smtClean="0"/>
              <a:t>татарского </a:t>
            </a:r>
            <a:r>
              <a:rPr lang="ru-RU" dirty="0"/>
              <a:t>народа. </a:t>
            </a:r>
            <a:endParaRPr lang="ru-RU" dirty="0" smtClean="0"/>
          </a:p>
          <a:p>
            <a:r>
              <a:rPr lang="ru-RU" dirty="0" smtClean="0"/>
              <a:t>Вызвать </a:t>
            </a:r>
            <a:r>
              <a:rPr lang="ru-RU" dirty="0"/>
              <a:t>интерес к народной музыке, чувство радости; </a:t>
            </a:r>
            <a:endParaRPr lang="ru-RU" dirty="0" smtClean="0"/>
          </a:p>
          <a:p>
            <a:r>
              <a:rPr lang="ru-RU" dirty="0" smtClean="0"/>
              <a:t>способствовать </a:t>
            </a:r>
            <a:r>
              <a:rPr lang="ru-RU" dirty="0"/>
              <a:t>созданию хорошего настроения, эмоционально-психологического благополучия; развитию творческих способностей </a:t>
            </a:r>
            <a:endParaRPr lang="ru-RU" dirty="0" smtClean="0"/>
          </a:p>
          <a:p>
            <a:r>
              <a:rPr lang="ru-RU" dirty="0" smtClean="0"/>
              <a:t>способствовать </a:t>
            </a:r>
            <a:r>
              <a:rPr lang="ru-RU" dirty="0"/>
              <a:t>эстетическому воспитанию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6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1542198"/>
            <a:ext cx="10399594" cy="41079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заучивание песен, пословиц; </a:t>
            </a:r>
          </a:p>
          <a:p>
            <a:r>
              <a:rPr lang="ru-RU" sz="4000" b="1" dirty="0" smtClean="0">
                <a:solidFill>
                  <a:srgbClr val="00B0F0"/>
                </a:solidFill>
              </a:rPr>
              <a:t>ознакомление детей с татарскими народными играми, обычаями;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разучивание танцевальных  движений: двигаться в парах , по кругу в танцах, выполнять простейшие перестроения.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7793" y="481995"/>
            <a:ext cx="904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Предварительная работа: </a:t>
            </a:r>
          </a:p>
        </p:txBody>
      </p:sp>
    </p:spTree>
    <p:extLst>
      <p:ext uri="{BB962C8B-B14F-4D97-AF65-F5344CB8AC3E}">
        <p14:creationId xmlns:p14="http://schemas.microsoft.com/office/powerpoint/2010/main" val="31403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82" y="35147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Праздник "</a:t>
            </a:r>
            <a:r>
              <a:rPr lang="ru-RU" b="1" dirty="0" err="1" smtClean="0">
                <a:solidFill>
                  <a:srgbClr val="FF0000"/>
                </a:solidFill>
              </a:rPr>
              <a:t>Аулак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ой"</a:t>
            </a:r>
          </a:p>
        </p:txBody>
      </p:sp>
      <p:pic>
        <p:nvPicPr>
          <p:cNvPr id="5" name="Picture 4" descr="https://sun9-16.userapi.com/c851124/v851124373/bb7e4/-7C1gZ80U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77" y="1498077"/>
            <a:ext cx="5357853" cy="46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 Проект </a:t>
            </a:r>
            <a:b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«Многообразие национальной кухни»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Цель: </a:t>
            </a:r>
            <a:r>
              <a:rPr lang="ru-RU" sz="3200" dirty="0"/>
              <a:t>Изучить национальную кухню татар.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Задачи</a:t>
            </a:r>
            <a:r>
              <a:rPr lang="ru-RU" sz="4400" dirty="0">
                <a:solidFill>
                  <a:srgbClr val="FF0000"/>
                </a:solidFill>
              </a:rPr>
              <a:t>:</a:t>
            </a:r>
          </a:p>
          <a:p>
            <a:r>
              <a:rPr lang="ru-RU" dirty="0"/>
              <a:t>1.Изучить литературу с описанием национальных блюд татарской кухни;</a:t>
            </a:r>
          </a:p>
          <a:p>
            <a:r>
              <a:rPr lang="ru-RU" dirty="0"/>
              <a:t>2.Рассмотреть особенности приготовления блюд;</a:t>
            </a:r>
          </a:p>
          <a:p>
            <a:r>
              <a:rPr lang="ru-RU" dirty="0"/>
              <a:t>3.Организовать интервью со старожилами села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4.Как приготовить «</a:t>
            </a:r>
            <a:r>
              <a:rPr lang="ru-RU" dirty="0" err="1"/>
              <a:t>К</a:t>
            </a:r>
            <a:r>
              <a:rPr lang="ru-RU" dirty="0" err="1" smtClean="0"/>
              <a:t>ыстыбый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7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9\Desktop\т ал\DSCN06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0177" y="315826"/>
            <a:ext cx="3241559" cy="3020846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7" name="Рисунок 6" descr="C:\Documents and Settings\Пользователь\Рабочий стол\6a08c2c8e76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4252" y="609600"/>
            <a:ext cx="2512007" cy="222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78" y="3630303"/>
            <a:ext cx="2437290" cy="2033517"/>
          </a:xfrm>
          <a:prstGeom prst="rect">
            <a:avLst/>
          </a:prstGeom>
          <a:noFill/>
          <a:ln w="9525">
            <a:solidFill>
              <a:srgbClr val="974706"/>
            </a:solidFill>
            <a:miter lim="800000"/>
            <a:headEnd/>
            <a:tailEnd/>
          </a:ln>
        </p:spPr>
      </p:pic>
      <p:pic>
        <p:nvPicPr>
          <p:cNvPr id="10" name="Рисунок 9" descr="C:\Users\9\Desktop\анализ (1)\анализ (3)\учитель года !!!!!\черновые мат.нурия учитель года\сладости.JPG"/>
          <p:cNvPicPr/>
          <p:nvPr/>
        </p:nvPicPr>
        <p:blipFill rotWithShape="1">
          <a:blip r:embed="rId5" cstate="print"/>
          <a:srcRect l="25459" t="59192" r="46253" b="3383"/>
          <a:stretch/>
        </p:blipFill>
        <p:spPr bwMode="auto">
          <a:xfrm>
            <a:off x="4776561" y="3189725"/>
            <a:ext cx="2987691" cy="25885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Admin\Downloads\image (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6" y="2827930"/>
            <a:ext cx="2392901" cy="2965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483535" y="6100942"/>
            <a:ext cx="906793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и становление татарской кухни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340" y="509210"/>
            <a:ext cx="9389660" cy="5400270"/>
          </a:xfrm>
        </p:spPr>
        <p:txBody>
          <a:bodyPr>
            <a:normAutofit fontScale="85000" lnSpcReduction="10000"/>
          </a:bodyPr>
          <a:lstStyle/>
          <a:p>
            <a:r>
              <a:rPr lang="ru-RU" sz="4400" i="1" dirty="0">
                <a:solidFill>
                  <a:srgbClr val="7030A0"/>
                </a:solidFill>
              </a:rPr>
              <a:t>Если хочешь научить меня чему-то,</a:t>
            </a:r>
            <a:br>
              <a:rPr lang="ru-RU" sz="4400" i="1" dirty="0">
                <a:solidFill>
                  <a:srgbClr val="7030A0"/>
                </a:solidFill>
              </a:rPr>
            </a:br>
            <a:r>
              <a:rPr lang="ru-RU" sz="4400" i="1" dirty="0">
                <a:solidFill>
                  <a:srgbClr val="7030A0"/>
                </a:solidFill>
              </a:rPr>
              <a:t>Позволь мне идти медленно…</a:t>
            </a:r>
            <a:br>
              <a:rPr lang="ru-RU" sz="4400" i="1" dirty="0">
                <a:solidFill>
                  <a:srgbClr val="7030A0"/>
                </a:solidFill>
              </a:rPr>
            </a:br>
            <a:r>
              <a:rPr lang="ru-RU" sz="4400" i="1" dirty="0">
                <a:solidFill>
                  <a:srgbClr val="7030A0"/>
                </a:solidFill>
              </a:rPr>
              <a:t>Дай мне приглядеться…</a:t>
            </a:r>
            <a:br>
              <a:rPr lang="ru-RU" sz="4400" i="1" dirty="0">
                <a:solidFill>
                  <a:srgbClr val="7030A0"/>
                </a:solidFill>
              </a:rPr>
            </a:br>
            <a:r>
              <a:rPr lang="ru-RU" sz="4400" i="1" dirty="0">
                <a:solidFill>
                  <a:srgbClr val="7030A0"/>
                </a:solidFill>
              </a:rPr>
              <a:t>Потрогать и подержать в руках</a:t>
            </a:r>
            <a:br>
              <a:rPr lang="ru-RU" sz="4400" i="1" dirty="0">
                <a:solidFill>
                  <a:srgbClr val="7030A0"/>
                </a:solidFill>
              </a:rPr>
            </a:br>
            <a:r>
              <a:rPr lang="ru-RU" sz="4400" i="1" dirty="0">
                <a:solidFill>
                  <a:srgbClr val="7030A0"/>
                </a:solidFill>
              </a:rPr>
              <a:t>Послушать…</a:t>
            </a:r>
            <a:br>
              <a:rPr lang="ru-RU" sz="4400" i="1" dirty="0">
                <a:solidFill>
                  <a:srgbClr val="7030A0"/>
                </a:solidFill>
              </a:rPr>
            </a:br>
            <a:r>
              <a:rPr lang="ru-RU" sz="4400" i="1" dirty="0">
                <a:solidFill>
                  <a:srgbClr val="7030A0"/>
                </a:solidFill>
              </a:rPr>
              <a:t>Понюхать…</a:t>
            </a:r>
            <a:br>
              <a:rPr lang="ru-RU" sz="4400" i="1" dirty="0">
                <a:solidFill>
                  <a:srgbClr val="7030A0"/>
                </a:solidFill>
              </a:rPr>
            </a:br>
            <a:r>
              <a:rPr lang="ru-RU" sz="4400" i="1" dirty="0">
                <a:solidFill>
                  <a:srgbClr val="7030A0"/>
                </a:solidFill>
              </a:rPr>
              <a:t>И может быть попробовать на вкус…</a:t>
            </a:r>
            <a:br>
              <a:rPr lang="ru-RU" sz="4400" i="1" dirty="0">
                <a:solidFill>
                  <a:srgbClr val="7030A0"/>
                </a:solidFill>
              </a:rPr>
            </a:br>
            <a:r>
              <a:rPr lang="ru-RU" sz="4400" i="1" dirty="0">
                <a:solidFill>
                  <a:srgbClr val="7030A0"/>
                </a:solidFill>
              </a:rPr>
              <a:t>О, сколько всего я смогу</a:t>
            </a:r>
            <a:br>
              <a:rPr lang="ru-RU" sz="4400" i="1" dirty="0">
                <a:solidFill>
                  <a:srgbClr val="7030A0"/>
                </a:solidFill>
              </a:rPr>
            </a:br>
            <a:r>
              <a:rPr lang="ru-RU" sz="4400" i="1" dirty="0">
                <a:solidFill>
                  <a:srgbClr val="7030A0"/>
                </a:solidFill>
              </a:rPr>
              <a:t>Найти самостоятельно!</a:t>
            </a:r>
            <a:endParaRPr lang="ru-RU" sz="44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0482" name="Picture 2" descr="https://image.freepik.com/free-vector/_43633-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3" y="2292822"/>
            <a:ext cx="2815955" cy="36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1878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Технологическая карта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1.«</a:t>
            </a:r>
            <a:r>
              <a:rPr lang="ru-RU" b="1" dirty="0" smtClean="0"/>
              <a:t>Картофельное </a:t>
            </a:r>
            <a:r>
              <a:rPr lang="ru-RU" b="1" dirty="0"/>
              <a:t>пюре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2.</a:t>
            </a:r>
            <a:r>
              <a:rPr lang="ru-RU" b="1" dirty="0"/>
              <a:t> </a:t>
            </a:r>
            <a:r>
              <a:rPr lang="ru-RU" b="1" dirty="0" smtClean="0"/>
              <a:t>«Тесто </a:t>
            </a:r>
            <a:r>
              <a:rPr lang="ru-RU" b="1" dirty="0"/>
              <a:t>пресное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 smtClean="0"/>
              <a:t>3.</a:t>
            </a:r>
            <a:r>
              <a:rPr lang="ru-RU" b="1" dirty="0"/>
              <a:t> КАЛЬКУЛЯЦИОННАЯ КАРТА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4.</a:t>
            </a:r>
            <a:r>
              <a:rPr lang="ru-RU" b="1" dirty="0" smtClean="0"/>
              <a:t>Инструкционная </a:t>
            </a:r>
            <a:r>
              <a:rPr lang="ru-RU" b="1" dirty="0"/>
              <a:t>карта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5.</a:t>
            </a:r>
            <a:r>
              <a:rPr lang="ru-RU" b="1" dirty="0" smtClean="0"/>
              <a:t>Самоанализ </a:t>
            </a:r>
            <a:r>
              <a:rPr lang="ru-RU" b="1" dirty="0"/>
              <a:t>выполненной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Замешиваем тесто для кыстыбый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4692" b="23490"/>
          <a:stretch/>
        </p:blipFill>
        <p:spPr bwMode="auto">
          <a:xfrm>
            <a:off x="88343" y="81615"/>
            <a:ext cx="2264721" cy="1591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Documents\nmB17MCbCS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41" y="62671"/>
            <a:ext cx="2014902" cy="228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dmin\Documents\7yOQAZtJcK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729" y="250328"/>
            <a:ext cx="1865643" cy="242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ocuments\viMz1N4REw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46" y="462016"/>
            <a:ext cx="1840320" cy="187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dmin\Documents\wyDFw9DOtn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848" y="2609647"/>
            <a:ext cx="2150277" cy="16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ocuments\-ePfgpFFrY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554" y="4840803"/>
            <a:ext cx="2329571" cy="17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ocuments\gwYOPEOCqyM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23" y="4928133"/>
            <a:ext cx="2663162" cy="184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Documents\FWO0piLdTp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36" y="2489923"/>
            <a:ext cx="2100191" cy="243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dmin\Documents\jzSiZZl92xY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8" y="2068116"/>
            <a:ext cx="3253740" cy="4445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трелка вправо 14"/>
          <p:cNvSpPr/>
          <p:nvPr/>
        </p:nvSpPr>
        <p:spPr>
          <a:xfrm>
            <a:off x="1506279" y="1583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072523">
            <a:off x="9382837" y="22984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860998" y="1583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648687" y="1583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9625153" y="42541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8327738">
            <a:off x="8724327" y="52479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4458409">
            <a:off x="7035242" y="42217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7362583">
            <a:off x="3974791" y="45995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4458409">
            <a:off x="2516629" y="48088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ПРОЕКТ</a:t>
            </a:r>
            <a:br>
              <a:rPr lang="ru-RU" dirty="0"/>
            </a:br>
            <a:r>
              <a:rPr lang="ru-RU" dirty="0"/>
              <a:t>«Помоги птицам зимой!»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8451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Проблема (идея) проекта.</a:t>
            </a:r>
          </a:p>
          <a:p>
            <a:r>
              <a:rPr lang="ru-RU" sz="2800" dirty="0" smtClean="0"/>
              <a:t>Кто </a:t>
            </a:r>
            <a:r>
              <a:rPr lang="ru-RU" sz="2800" dirty="0"/>
              <a:t>такие птицы?</a:t>
            </a:r>
          </a:p>
          <a:p>
            <a:r>
              <a:rPr lang="ru-RU" sz="2800" dirty="0"/>
              <a:t>Почему некоторые птицы улетают зимой?</a:t>
            </a:r>
          </a:p>
          <a:p>
            <a:r>
              <a:rPr lang="ru-RU" sz="2800" dirty="0"/>
              <a:t>Какие птицы остаются зимовать?</a:t>
            </a:r>
          </a:p>
          <a:p>
            <a:r>
              <a:rPr lang="ru-RU" sz="2800" dirty="0"/>
              <a:t>Какая роль человека в жизни птиц зимой?</a:t>
            </a:r>
          </a:p>
          <a:p>
            <a:r>
              <a:rPr lang="ru-RU" sz="2800" dirty="0"/>
              <a:t>Какую помощь должен оказывать человек зимующим птицам?</a:t>
            </a:r>
          </a:p>
          <a:p>
            <a:r>
              <a:rPr lang="ru-RU" sz="2800" dirty="0"/>
              <a:t>Какие виды птиц занесены в Красную книгу?</a:t>
            </a:r>
          </a:p>
        </p:txBody>
      </p:sp>
    </p:spTree>
    <p:extLst>
      <p:ext uri="{BB962C8B-B14F-4D97-AF65-F5344CB8AC3E}">
        <p14:creationId xmlns:p14="http://schemas.microsoft.com/office/powerpoint/2010/main" val="20941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 проекта.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</a:t>
            </a:r>
            <a:r>
              <a:rPr lang="ru-RU" sz="3100" dirty="0">
                <a:solidFill>
                  <a:schemeClr val="tx1"/>
                </a:solidFill>
              </a:rPr>
              <a:t>изучить зимующих птиц нашей местности и способы оказания им помощи в трудное зимнее время.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Задачи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Расширить и пополнить знания о зимующих в наших краях птицах</a:t>
            </a:r>
          </a:p>
          <a:p>
            <a:r>
              <a:rPr lang="ru-RU" dirty="0"/>
              <a:t>Изучить повадки птиц, подобрать корм зимующим птицам.</a:t>
            </a:r>
          </a:p>
          <a:p>
            <a:r>
              <a:rPr lang="ru-RU" dirty="0"/>
              <a:t>Изготовить кормушки и развесить их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Вид </a:t>
            </a:r>
            <a:r>
              <a:rPr lang="ru-RU" sz="2800" dirty="0">
                <a:solidFill>
                  <a:srgbClr val="FF0000"/>
                </a:solidFill>
              </a:rPr>
              <a:t>проекта по содержанию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информационно- практический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4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un9-50.userapi.com/c824500/v824500743/446b3/3Y19pnTTZf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5" y="0"/>
            <a:ext cx="8939282" cy="67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961" y="43217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</a:t>
            </a:r>
            <a:r>
              <a:rPr lang="ru-RU" sz="4900" b="1" dirty="0" smtClean="0">
                <a:solidFill>
                  <a:srgbClr val="FF0000"/>
                </a:solidFill>
              </a:rPr>
              <a:t>Э</a:t>
            </a:r>
            <a:r>
              <a:rPr lang="ru-RU" sz="4900" b="1" dirty="0">
                <a:solidFill>
                  <a:srgbClr val="FF0000"/>
                </a:solidFill>
              </a:rPr>
              <a:t>КОЛОГИЧЕСКИЙ   </a:t>
            </a:r>
            <a:r>
              <a:rPr lang="ru-RU" sz="4900" b="1" dirty="0" smtClean="0">
                <a:solidFill>
                  <a:srgbClr val="FF0000"/>
                </a:solidFill>
              </a:rPr>
              <a:t>ПРОЕКТ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</a:rPr>
              <a:t>«</a:t>
            </a:r>
            <a:r>
              <a:rPr lang="ru-RU" sz="4900" b="1" i="1" dirty="0">
                <a:solidFill>
                  <a:srgbClr val="FF0000"/>
                </a:solidFill>
              </a:rPr>
              <a:t>Что можно сделать из мусора?»</a:t>
            </a:r>
            <a:r>
              <a:rPr lang="ru-RU" sz="4900" b="1" dirty="0">
                <a:solidFill>
                  <a:srgbClr val="FF0000"/>
                </a:solidFill>
              </a:rPr>
              <a:t/>
            </a:r>
            <a:br>
              <a:rPr lang="ru-RU" sz="4900" b="1" dirty="0">
                <a:solidFill>
                  <a:srgbClr val="FF0000"/>
                </a:solidFill>
              </a:rPr>
            </a:br>
            <a:r>
              <a:rPr lang="ru-RU" sz="4900" b="1" dirty="0">
                <a:solidFill>
                  <a:srgbClr val="FF0000"/>
                </a:solidFill>
              </a:rPr>
              <a:t/>
            </a:r>
            <a:br>
              <a:rPr lang="ru-RU" sz="4900" b="1" dirty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71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sun9-20.userapi.com/c637329/v637329391/59957/E1d9qMP_O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838" y="975885"/>
            <a:ext cx="5603070" cy="42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9.userapi.com/c858520/v858520625/60d07/4XJ5qCni0z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0" y="204716"/>
            <a:ext cx="8461576" cy="63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17" y="5837424"/>
            <a:ext cx="6426674" cy="90454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 «Мое родословное»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40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МБОУ «</a:t>
            </a:r>
            <a:r>
              <a:rPr lang="ru-RU" sz="2000" dirty="0" err="1">
                <a:solidFill>
                  <a:srgbClr val="FF0000"/>
                </a:solidFill>
              </a:rPr>
              <a:t>Б</a:t>
            </a:r>
            <a:r>
              <a:rPr lang="ru-RU" sz="2000" dirty="0" err="1" smtClean="0">
                <a:solidFill>
                  <a:srgbClr val="FF0000"/>
                </a:solidFill>
              </a:rPr>
              <a:t>акаевская</a:t>
            </a:r>
            <a:r>
              <a:rPr lang="ru-RU" sz="2000" dirty="0" smtClean="0">
                <a:solidFill>
                  <a:srgbClr val="FF0000"/>
                </a:solidFill>
              </a:rPr>
              <a:t> СОШ»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pPr marL="0" indent="0" algn="ctr">
              <a:buNone/>
            </a:pPr>
            <a:r>
              <a:rPr lang="ru-RU" sz="2000" dirty="0" err="1" smtClean="0">
                <a:solidFill>
                  <a:srgbClr val="FF0000"/>
                </a:solidFill>
              </a:rPr>
              <a:t>Гильмутдинова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Гулюся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Гакрямовна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507" y="262767"/>
            <a:ext cx="10052713" cy="8699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Задачи  внеурочной деятельности: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13" y="832513"/>
            <a:ext cx="11062648" cy="6025487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Организовывать </a:t>
            </a:r>
            <a:r>
              <a:rPr lang="ru-RU" b="1" dirty="0">
                <a:solidFill>
                  <a:srgbClr val="002060"/>
                </a:solidFill>
              </a:rPr>
              <a:t>общественно-полезную и досуговую деятельность учащихся совместно с общественными организациями, семьями учащихся, учреждениями дополнительного образования и другими социокультурными учреждениями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Развивать навыки организации и осуществления сотрудничества с педагогами, сверстниками, родителями, старшими детьми в решении общих проблем.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Воспитывать трудолюбие, способность к преодолению трудностей, целеустремленность    и настойчивость в достижении результата.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Развивать позитивное отношение к базовым общественным ценностям (человек, семья, Отечество, природа, мир, знания, труд, культура).    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Познакомить обучающихся со структурой исследовательской деятельности, со способами поиска информации; 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Мотивировать обучающихся на выполнение учебных задач, требующих усердия и самостоятельности;  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Прививать навыки организации научного труда, работы со словарями и энциклопедиями;  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Прививать интерес к исследовательской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186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76899"/>
              </p:ext>
            </p:extLst>
          </p:nvPr>
        </p:nvGraphicFramePr>
        <p:xfrm>
          <a:off x="791570" y="450376"/>
          <a:ext cx="10583967" cy="620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Документ" r:id="rId4" imgW="5954934" imgH="3162036" progId="Word.Document.12">
                  <p:embed/>
                </p:oleObj>
              </mc:Choice>
              <mc:Fallback>
                <p:oleObj name="Документ" r:id="rId4" imgW="5954934" imgH="31620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1570" y="450376"/>
                        <a:ext cx="10583967" cy="6209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1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этапы </a:t>
            </a:r>
            <a:r>
              <a:rPr lang="ru-RU" b="1" dirty="0">
                <a:solidFill>
                  <a:srgbClr val="FF0000"/>
                </a:solidFill>
              </a:rPr>
              <a:t>внеурочной проектной </a:t>
            </a:r>
            <a:r>
              <a:rPr lang="ru-RU" b="1" dirty="0" smtClean="0">
                <a:solidFill>
                  <a:srgbClr val="FF0000"/>
                </a:solidFill>
              </a:rPr>
              <a:t>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824" y="1930400"/>
            <a:ext cx="8596668" cy="4322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Знакомство класса с темой.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Выбор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подтем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 (областей знания).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Сбор информации.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Выбор проектов.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Работа над проектами.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Презентация проектов.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6604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  <a:effectLst/>
              </a:rPr>
              <a:t>Проект</a:t>
            </a:r>
            <a:br>
              <a:rPr lang="ru-RU" sz="4900" b="1" dirty="0" smtClean="0">
                <a:solidFill>
                  <a:srgbClr val="FF0000"/>
                </a:solidFill>
                <a:effectLst/>
              </a:rPr>
            </a:br>
            <a:r>
              <a:rPr lang="ru-RU" sz="4900" b="1" dirty="0" smtClean="0">
                <a:solidFill>
                  <a:srgbClr val="FF0000"/>
                </a:solidFill>
                <a:effectLst/>
              </a:rPr>
              <a:t>«Витамины растут на грядке».</a:t>
            </a: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1281"/>
            <a:ext cx="1093691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/>
              <a:t>Тип проекта</a:t>
            </a:r>
            <a:r>
              <a:rPr lang="ru-RU" sz="4400" b="1" i="1" dirty="0" smtClean="0"/>
              <a:t>:</a:t>
            </a:r>
          </a:p>
          <a:p>
            <a:pPr marL="0" indent="0">
              <a:buNone/>
            </a:pPr>
            <a:r>
              <a:rPr lang="ru-RU" sz="4400" b="1" i="1" dirty="0"/>
              <a:t> </a:t>
            </a:r>
            <a:r>
              <a:rPr lang="ru-RU" sz="4400" dirty="0"/>
              <a:t>познавательно – </a:t>
            </a:r>
            <a:r>
              <a:rPr lang="ru-RU" sz="4400" dirty="0" smtClean="0"/>
              <a:t>исследовательский</a:t>
            </a:r>
            <a:r>
              <a:rPr lang="ru-RU" sz="4400" dirty="0"/>
              <a:t>,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здоровье </a:t>
            </a:r>
            <a:r>
              <a:rPr lang="ru-RU" sz="4400" dirty="0"/>
              <a:t>— сберегающий; включает в себя творческую, познавательную и практическую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5549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5398" y="477672"/>
            <a:ext cx="5650745" cy="1175871"/>
          </a:xfrm>
          <a:prstGeom prst="round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Проект «</a:t>
            </a:r>
            <a:r>
              <a:rPr lang="ru-RU" b="1" dirty="0" smtClean="0">
                <a:solidFill>
                  <a:srgbClr val="FF0000"/>
                </a:solidFill>
              </a:rPr>
              <a:t>Чудеса  на грядке»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20064" y="8992904"/>
            <a:ext cx="2219135" cy="794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85" y="1606404"/>
            <a:ext cx="4057979" cy="5034769"/>
          </a:xfrm>
          <a:prstGeom prst="rect">
            <a:avLst/>
          </a:prstGeom>
        </p:spPr>
      </p:pic>
      <p:pic>
        <p:nvPicPr>
          <p:cNvPr id="1026" name="Picture 2" descr="https://sun9-3.userapi.com/c841136/v841136176/1ecd3/Z9PaI4DYD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63" r="-580" b="13111"/>
          <a:stretch/>
        </p:blipFill>
        <p:spPr bwMode="auto">
          <a:xfrm>
            <a:off x="158032" y="1065607"/>
            <a:ext cx="3698015" cy="49404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5.userapi.com/c841632/v841632872/28ae1/81Wlv_5jI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02" y="194437"/>
            <a:ext cx="3770480" cy="2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28243" y="3698913"/>
            <a:ext cx="4063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Посмотри на огород какая красота там растет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5" y="174057"/>
            <a:ext cx="9943531" cy="8085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Выставка </a:t>
            </a:r>
            <a:r>
              <a:rPr lang="ru-RU" b="1" dirty="0">
                <a:solidFill>
                  <a:srgbClr val="FF0000"/>
                </a:solidFill>
              </a:rPr>
              <a:t>творческих работ из овощей «Щедрый урожай».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Чудесные </a:t>
            </a:r>
            <a:r>
              <a:rPr lang="ru-RU" b="1" dirty="0">
                <a:solidFill>
                  <a:srgbClr val="FF0000"/>
                </a:solidFill>
              </a:rPr>
              <a:t>превращения овощей</a:t>
            </a:r>
          </a:p>
        </p:txBody>
      </p:sp>
      <p:pic>
        <p:nvPicPr>
          <p:cNvPr id="4" name="Picture 2" descr="https://sun9-8.userapi.com/c840127/v840127638/3a800/A8dvMbUxT3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4" y="34633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57.userapi.com/c840127/v840127638/3a7c2/wQ-XoP6yJ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53" y="346336"/>
            <a:ext cx="53021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dirty="0" smtClean="0">
                <a:solidFill>
                  <a:srgbClr val="FF0000"/>
                </a:solidFill>
              </a:rPr>
              <a:t>« </a:t>
            </a:r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асскажем о </a:t>
            </a:r>
            <a:r>
              <a:rPr lang="ru-RU" b="1" dirty="0">
                <a:solidFill>
                  <a:srgbClr val="FF0000"/>
                </a:solidFill>
              </a:rPr>
              <a:t>пользе овощей и </a:t>
            </a:r>
            <a:r>
              <a:rPr lang="ru-RU" b="1" dirty="0" smtClean="0">
                <a:solidFill>
                  <a:srgbClr val="FF0000"/>
                </a:solidFill>
              </a:rPr>
              <a:t>фруктов»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sun9-42.userapi.com/c840722/v840722010/179bb/GPHn953jeK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r="280" b="16389"/>
          <a:stretch/>
        </p:blipFill>
        <p:spPr bwMode="auto">
          <a:xfrm>
            <a:off x="556543" y="1930400"/>
            <a:ext cx="5175516" cy="36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5.userapi.com/c840722/v840722010/179c5/BaNoOrv9_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" r="10850" b="12906"/>
          <a:stretch/>
        </p:blipFill>
        <p:spPr bwMode="auto">
          <a:xfrm>
            <a:off x="6000070" y="1916752"/>
            <a:ext cx="5163799" cy="36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376</Words>
  <Application>Microsoft Office PowerPoint</Application>
  <PresentationFormat>Широкоэкранный</PresentationFormat>
  <Paragraphs>92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Aharoni</vt:lpstr>
      <vt:lpstr>Arial</vt:lpstr>
      <vt:lpstr>Calibri</vt:lpstr>
      <vt:lpstr>Times New Roman</vt:lpstr>
      <vt:lpstr>Trebuchet MS</vt:lpstr>
      <vt:lpstr>Wingdings 3</vt:lpstr>
      <vt:lpstr>Грань</vt:lpstr>
      <vt:lpstr>Документ</vt:lpstr>
      <vt:lpstr>Презентация PowerPoint</vt:lpstr>
      <vt:lpstr>Презентация PowerPoint</vt:lpstr>
      <vt:lpstr>Задачи  внеурочной деятельности: </vt:lpstr>
      <vt:lpstr>Презентация PowerPoint</vt:lpstr>
      <vt:lpstr>Основные этапы внеурочной проектной деятельности</vt:lpstr>
      <vt:lpstr>  Проект «Витамины растут на грядке».  </vt:lpstr>
      <vt:lpstr>Проект «Чудеса  на грядке»</vt:lpstr>
      <vt:lpstr>           Выставка творческих работ из овощей «Щедрый урожай».         Чудесные превращения овощей</vt:lpstr>
      <vt:lpstr>« Расскажем о пользе овощей и фруктов»</vt:lpstr>
      <vt:lpstr>  Мы за ЗОЖ</vt:lpstr>
      <vt:lpstr>Что можно приготовить из овощей.</vt:lpstr>
      <vt:lpstr> Проект «Полезные и вредные для здоровья продукты». </vt:lpstr>
      <vt:lpstr>План работы: </vt:lpstr>
      <vt:lpstr>КОЛЛЕКТИВНАЯ ПРОЕКТНАЯ РАБОТА «Полезные и вредные для здоровья продукты». </vt:lpstr>
      <vt:lpstr>Исследовательская работа  "Аулак ой" </vt:lpstr>
      <vt:lpstr>   </vt:lpstr>
      <vt:lpstr>Праздник "Аулак ой"</vt:lpstr>
      <vt:lpstr> Проект  «Многообразие национальной кухни»</vt:lpstr>
      <vt:lpstr>Презентация PowerPoint</vt:lpstr>
      <vt:lpstr>Технологическая карта  1.«Картофельное пюре» 2. «Тесто пресное» 3. КАЛЬКУЛЯЦИОННАЯ КАРТА 4.Инструкционная карта 5.Самоанализ выполненной работы </vt:lpstr>
      <vt:lpstr>Презентация PowerPoint</vt:lpstr>
      <vt:lpstr>ПРОЕКТ «Помоги птицам зимой!» </vt:lpstr>
      <vt:lpstr>Цель проекта. -изучить зимующих птиц нашей местности и способы оказания им помощи в трудное зимнее время. </vt:lpstr>
      <vt:lpstr>Презентация PowerPoint</vt:lpstr>
      <vt:lpstr>                         ЭКОЛОГИЧЕСКИЙ   ПРОЕКТ «Что можно сделать из мусора?»   </vt:lpstr>
      <vt:lpstr>Презентация PowerPoint</vt:lpstr>
      <vt:lpstr>Проект «Мое родословное»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«Чудеса из нашего огорода»</dc:title>
  <dc:creator>1</dc:creator>
  <cp:lastModifiedBy>1</cp:lastModifiedBy>
  <cp:revision>34</cp:revision>
  <dcterms:created xsi:type="dcterms:W3CDTF">2019-11-25T10:34:47Z</dcterms:created>
  <dcterms:modified xsi:type="dcterms:W3CDTF">2019-12-09T18:43:29Z</dcterms:modified>
</cp:coreProperties>
</file>