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58" r:id="rId4"/>
    <p:sldId id="276" r:id="rId5"/>
    <p:sldId id="259" r:id="rId6"/>
    <p:sldId id="262" r:id="rId7"/>
    <p:sldId id="260" r:id="rId8"/>
    <p:sldId id="261" r:id="rId9"/>
    <p:sldId id="269" r:id="rId10"/>
    <p:sldId id="264" r:id="rId11"/>
    <p:sldId id="265" r:id="rId12"/>
    <p:sldId id="266" r:id="rId13"/>
    <p:sldId id="270" r:id="rId14"/>
    <p:sldId id="267" r:id="rId15"/>
    <p:sldId id="268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Куда будут выбрасывать</a:t>
            </a:r>
            <a:r>
              <a:rPr lang="ru-RU" baseline="0" dirty="0" smtClean="0"/>
              <a:t> использованные батарейки, если появятся </a:t>
            </a:r>
            <a:r>
              <a:rPr lang="ru-RU" baseline="0" dirty="0" err="1" smtClean="0"/>
              <a:t>спецкантейнеры</a:t>
            </a:r>
            <a:endParaRPr lang="ru-RU" dirty="0"/>
          </a:p>
        </c:rich>
      </c:tx>
      <c:layout>
        <c:manualLayout>
          <c:xMode val="edge"/>
          <c:yMode val="edge"/>
          <c:x val="0.15602165514152133"/>
          <c:y val="2.57778453299767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99912511548475"/>
          <c:y val="8.0844303289861766E-2"/>
          <c:w val="0.71874912511548483"/>
          <c:h val="0.886359268089960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6"/>
          </c:dPt>
          <c:cat>
            <c:strRef>
              <c:f>Лист1!$A$2:$A$4</c:f>
              <c:strCache>
                <c:ptCount val="3"/>
                <c:pt idx="0">
                  <c:v>готовы сдавать в спецкантейнеры</c:v>
                </c:pt>
                <c:pt idx="1">
                  <c:v>будут иногда приносить батарейки</c:v>
                </c:pt>
                <c:pt idx="2">
                  <c:v>будут выкидывать в мусорное ведро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</c:v>
                </c:pt>
                <c:pt idx="1">
                  <c:v>25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2.986112083205017E-2"/>
          <c:y val="0.72439379177256025"/>
          <c:w val="0.93263651697975869"/>
          <c:h val="0.216064458078675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Куда</a:t>
            </a:r>
            <a:r>
              <a:rPr lang="ru-RU" baseline="0" dirty="0" smtClean="0"/>
              <a:t> выбрасывают</a:t>
            </a:r>
          </a:p>
          <a:p>
            <a:pPr>
              <a:defRPr/>
            </a:pPr>
            <a:r>
              <a:rPr lang="ru-RU" baseline="0" dirty="0" smtClean="0"/>
              <a:t>батарейки</a:t>
            </a:r>
            <a:endParaRPr lang="ru-RU" dirty="0"/>
          </a:p>
        </c:rich>
      </c:tx>
      <c:layout>
        <c:manualLayout>
          <c:xMode val="edge"/>
          <c:yMode val="edge"/>
          <c:x val="0.17660281338757011"/>
          <c:y val="3.7687391584677932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362534881582772E-2"/>
          <c:y val="2.2897047765133596E-2"/>
          <c:w val="0.76520116392045379"/>
          <c:h val="0.977102952234866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3"/>
          </c:dPt>
          <c:cat>
            <c:strRef>
              <c:f>Лист1!$A$2:$A$5</c:f>
              <c:strCache>
                <c:ptCount val="4"/>
                <c:pt idx="0">
                  <c:v>мусорный бак</c:v>
                </c:pt>
                <c:pt idx="1">
                  <c:v>складируют у себя дома</c:v>
                </c:pt>
                <c:pt idx="2">
                  <c:v>СПЕЦИАЛЬНЫЕ контейнеры</c:v>
                </c:pt>
                <c:pt idx="3">
                  <c:v>другой вариант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71</c:v>
                </c:pt>
                <c:pt idx="1">
                  <c:v>21</c:v>
                </c:pt>
                <c:pt idx="2">
                  <c:v>16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9.9716177056284244E-2"/>
          <c:y val="0.72656822202695059"/>
          <c:w val="0.88553726061510563"/>
          <c:h val="0.238368664368561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8D765-8C40-4A03-B14E-EB73F5691271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26387-E270-4CD0-A3B4-89A576B28D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19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B80D-3A51-4CFE-AB44-1969C3C5135A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671B-E4F7-4D53-A2D4-E5268B8CB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B80D-3A51-4CFE-AB44-1969C3C5135A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671B-E4F7-4D53-A2D4-E5268B8CB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B80D-3A51-4CFE-AB44-1969C3C5135A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671B-E4F7-4D53-A2D4-E5268B8CB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B80D-3A51-4CFE-AB44-1969C3C5135A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671B-E4F7-4D53-A2D4-E5268B8CB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B80D-3A51-4CFE-AB44-1969C3C5135A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671B-E4F7-4D53-A2D4-E5268B8CB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B80D-3A51-4CFE-AB44-1969C3C5135A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671B-E4F7-4D53-A2D4-E5268B8CB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B80D-3A51-4CFE-AB44-1969C3C5135A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671B-E4F7-4D53-A2D4-E5268B8CB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B80D-3A51-4CFE-AB44-1969C3C5135A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671B-E4F7-4D53-A2D4-E5268B8CB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B80D-3A51-4CFE-AB44-1969C3C5135A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671B-E4F7-4D53-A2D4-E5268B8CB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B80D-3A51-4CFE-AB44-1969C3C5135A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671B-E4F7-4D53-A2D4-E5268B8CB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B80D-3A51-4CFE-AB44-1969C3C5135A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671B-E4F7-4D53-A2D4-E5268B8CB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EB80D-3A51-4CFE-AB44-1969C3C5135A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671B-E4F7-4D53-A2D4-E5268B8CB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easyengl.ucoz.ru/_ld/142/166704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238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Утилизация отработанных батареек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4836" y="3533788"/>
            <a:ext cx="4400568" cy="17526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</a:rPr>
              <a:t>Автор: </a:t>
            </a:r>
            <a:r>
              <a:rPr lang="ru-RU" sz="2400" dirty="0" err="1">
                <a:solidFill>
                  <a:schemeClr val="tx1"/>
                </a:solidFill>
              </a:rPr>
              <a:t>Лашко</a:t>
            </a:r>
            <a:r>
              <a:rPr lang="ru-RU" sz="2400" dirty="0">
                <a:solidFill>
                  <a:schemeClr val="tx1"/>
                </a:solidFill>
              </a:rPr>
              <a:t> Павел,   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учащийся 1А класса</a:t>
            </a:r>
          </a:p>
          <a:p>
            <a:r>
              <a:rPr lang="ru-RU" sz="2400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Руководитель: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err="1" smtClean="0">
                <a:solidFill>
                  <a:schemeClr val="tx1"/>
                </a:solidFill>
              </a:rPr>
              <a:t>Рамазанова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Е.Л</a:t>
            </a:r>
            <a:r>
              <a:rPr lang="ru-RU" sz="2400" dirty="0" smtClean="0">
                <a:solidFill>
                  <a:schemeClr val="tx1"/>
                </a:solidFill>
              </a:rPr>
              <a:t>.,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учитель начальных </a:t>
            </a:r>
            <a:r>
              <a:rPr lang="ru-RU" sz="2400" dirty="0" smtClean="0">
                <a:solidFill>
                  <a:schemeClr val="tx1"/>
                </a:solidFill>
              </a:rPr>
              <a:t>классов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480" y="285728"/>
            <a:ext cx="6593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«Гимназия №80»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3sttwineeviil.net/data_images/57b1f26ce34d3.jpg"/>
          <p:cNvPicPr>
            <a:picLocks noChangeAspect="1" noChangeArrowheads="1"/>
          </p:cNvPicPr>
          <p:nvPr/>
        </p:nvPicPr>
        <p:blipFill>
          <a:blip r:embed="rId2"/>
          <a:srcRect l="2343" r="2343" b="5208"/>
          <a:stretch>
            <a:fillRect/>
          </a:stretch>
        </p:blipFill>
        <p:spPr bwMode="auto">
          <a:xfrm>
            <a:off x="-1" y="-1"/>
            <a:ext cx="9194277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</a:t>
            </a:r>
            <a:br>
              <a:rPr lang="ru-RU" dirty="0" smtClean="0"/>
            </a:br>
            <a:r>
              <a:rPr lang="ru-RU" dirty="0" smtClean="0"/>
              <a:t>анкетирования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429124" y="1000108"/>
          <a:ext cx="4572032" cy="5421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14282" y="1714488"/>
          <a:ext cx="402433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itina.com.ua/014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16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Проанализировав, я пришел к выводу, что при наличие и удобном расположении специальных контейнеров для утилизации батареек, большинство респондентов готовы ими пользоваться, но пока выбрасывают с бытовым мусором.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dpol4.ru/img/picture/Apr/17/954283f8dd4247912369e69adbb2d1f6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83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4543428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Вместе с анкетированием я провел сбор отработанных батареек среди опрошенных респондентов, а также родственников и знакомых.</a:t>
            </a:r>
          </a:p>
          <a:p>
            <a:endParaRPr lang="ru-RU" dirty="0"/>
          </a:p>
        </p:txBody>
      </p:sp>
      <p:pic>
        <p:nvPicPr>
          <p:cNvPr id="4" name="Рисунок 3" descr="P107004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928670"/>
            <a:ext cx="3429024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Krupochkin\AppData\Local\Microsoft\Windows\INetCache\Content.Word\IMG_20161105_1809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643314"/>
            <a:ext cx="3429024" cy="2500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69/870817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7"/>
            <a:ext cx="8229600" cy="300039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результате было собрано 178 шт. различных видов и все они были сданы в специальный  контейнер в магазине «</a:t>
            </a:r>
            <a:r>
              <a:rPr lang="ru-RU" dirty="0" err="1" smtClean="0"/>
              <a:t>Леруа</a:t>
            </a:r>
            <a:r>
              <a:rPr lang="ru-RU" dirty="0" smtClean="0"/>
              <a:t> </a:t>
            </a:r>
            <a:r>
              <a:rPr lang="ru-RU" dirty="0" err="1" smtClean="0"/>
              <a:t>Мерлен</a:t>
            </a:r>
            <a:r>
              <a:rPr lang="ru-RU" dirty="0" smtClean="0"/>
              <a:t>» (</a:t>
            </a:r>
            <a:r>
              <a:rPr lang="ru-RU" i="1" dirty="0" smtClean="0"/>
              <a:t>см. прил.3</a:t>
            </a:r>
            <a:r>
              <a:rPr lang="ru-RU" dirty="0" smtClean="0"/>
              <a:t>). В результате этого было сохранено примерно 3560 кв.метров почвы и 71 200 л воды.</a:t>
            </a:r>
          </a:p>
          <a:p>
            <a:endParaRPr lang="ru-RU" dirty="0"/>
          </a:p>
        </p:txBody>
      </p:sp>
      <p:pic>
        <p:nvPicPr>
          <p:cNvPr id="4" name="Рисунок 3" descr="C:\Users\Krupochkin\AppData\Local\Microsoft\Windows\INetCache\Content.Word\PA2908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4357694"/>
            <a:ext cx="2844165" cy="2131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Паша\Утилизация\Для работы\PA29086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77863" y="3708625"/>
            <a:ext cx="3378280" cy="2533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Паша\Утилизация\Для работы\PA29086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3174" y="3572142"/>
            <a:ext cx="3434964" cy="257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se1.mm.bing.net/th?id=OIP.Mdc1a740cd3e9e8d1ddb0b86b82fd96c0o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342902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29 октября я принял участие в акции, проводимой общественной организацией «</a:t>
            </a:r>
            <a:r>
              <a:rPr lang="ru-RU" dirty="0" err="1" smtClean="0"/>
              <a:t>Мусора.Больше.Нет.Барнаул</a:t>
            </a:r>
            <a:r>
              <a:rPr lang="ru-RU" dirty="0" smtClean="0"/>
              <a:t>», на которой беседовал с координатором проекта по сбору опасных отходов </a:t>
            </a:r>
            <a:r>
              <a:rPr lang="ru-RU" dirty="0" err="1" smtClean="0"/>
              <a:t>Далгатовой</a:t>
            </a:r>
            <a:r>
              <a:rPr lang="ru-RU" dirty="0" smtClean="0"/>
              <a:t> Ольгой. Она рассказала, что до 2016г. их организация осуществляла сбор батареек в массовом порядке. Они устанавливали специальные контейнеры во многих магазинах, школах и других учреждениях (всего более 60 шт.), в т.ч. в сети магазинов «</a:t>
            </a:r>
            <a:r>
              <a:rPr lang="ru-RU" dirty="0" err="1" smtClean="0"/>
              <a:t>Новэкс</a:t>
            </a:r>
            <a:r>
              <a:rPr lang="ru-RU" dirty="0" smtClean="0"/>
              <a:t>», в лицее №3.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3017" y="3951123"/>
            <a:ext cx="3033649" cy="22751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3380125"/>
            <a:ext cx="62151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С 1 января 2016г. они не могут этим продолжать заниматься, т.к. эта деятельность стала лицензированной. Поэтому все контейнеры были убраны, а батарейки, которые приносят на акцию, они складируют в пластиковые 5-литровые бутыли и хранят дома. Акция продлилась 3 часа. За это время было собрано 2 ведра отработанных батареек. После акции мы с родителями предложили свою помощь организаторам и отвезли все батарейки в магазин «</a:t>
            </a:r>
            <a:r>
              <a:rPr lang="ru-RU" sz="2000" dirty="0" err="1" smtClean="0">
                <a:solidFill>
                  <a:prstClr val="black"/>
                </a:solidFill>
              </a:rPr>
              <a:t>Леруа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Мерлен</a:t>
            </a:r>
            <a:r>
              <a:rPr lang="ru-RU" sz="2000" dirty="0" smtClean="0">
                <a:solidFill>
                  <a:prstClr val="black"/>
                </a:solidFill>
              </a:rPr>
              <a:t>» для дальнейшей утилизации.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78/515429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Далгатова</a:t>
            </a:r>
            <a:r>
              <a:rPr lang="ru-RU" dirty="0" smtClean="0"/>
              <a:t>  Ольга сообщила, что раньше сбором батареек занималась сеть магазинов «Эльдорадо», но сейчас она контейнеров там не видит. Я с родителями съездили в магазин, который располагается в ТЦ «Волна». Контейнеров там действительно нет, поэтому я обратился к одному из сотрудников с вопросом, можно ли им сдать отработанные батарейки. На что сотрудник по имени Андрей ответил, что в принципе они принимают….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-polis.ru/gde.php?vlmdc=toridurete/pic497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процессе практического исследования своей темы я пришел к выводу, что единственный оборудованный пункт утилизации в нашем городе находится в магазине «</a:t>
            </a:r>
            <a:r>
              <a:rPr lang="ru-RU" dirty="0" err="1" smtClean="0"/>
              <a:t>Леруа</a:t>
            </a:r>
            <a:r>
              <a:rPr lang="ru-RU" dirty="0" smtClean="0"/>
              <a:t> </a:t>
            </a:r>
            <a:r>
              <a:rPr lang="ru-RU" dirty="0" err="1" smtClean="0"/>
              <a:t>Мерлен</a:t>
            </a:r>
            <a:r>
              <a:rPr lang="ru-RU" dirty="0" smtClean="0"/>
              <a:t>», если попросить, то сотрудники сети магазинов «Эльдорадо» примут отработанные батарейки, а также можно участвовать в акции, проводимой общественной организацией «</a:t>
            </a:r>
            <a:r>
              <a:rPr lang="ru-RU" dirty="0" err="1" smtClean="0"/>
              <a:t>Мусора.Больше.Нет.Барнаул</a:t>
            </a:r>
            <a:r>
              <a:rPr lang="ru-RU" dirty="0" smtClean="0"/>
              <a:t>» последнюю субботу каждого месяца.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laycast.ru/uploads/2015/11/04/157402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4114800" cy="491174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 классным руководителем мы разработали и распространили в школе, детском саду, среди жильцов дома листовки с информацией о правильной утилизации отработанных батареек. 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 l="18750" t="32857" r="53124" b="8571"/>
          <a:stretch>
            <a:fillRect/>
          </a:stretch>
        </p:blipFill>
        <p:spPr bwMode="auto">
          <a:xfrm>
            <a:off x="4357686" y="571480"/>
            <a:ext cx="450059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metod-kopilka.ru/images/doc/4/4201/1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Итак, согласно проведенному мною исследованию по утилизации отработанных батареек в нашем городе, моя гипотеза подтвердилась: в нашем городе организована утилизация используемых батареек, но и большое количество попадают в контейнеры с бытовыми отходами.</a:t>
            </a:r>
          </a:p>
          <a:p>
            <a:r>
              <a:rPr lang="ru-RU" dirty="0" smtClean="0"/>
              <a:t>Я планирую продолжить работу по этой теме с целью:</a:t>
            </a:r>
          </a:p>
          <a:p>
            <a:pPr lvl="0"/>
            <a:r>
              <a:rPr lang="ru-RU" dirty="0" smtClean="0"/>
              <a:t>Расширения знаний о вреде батареек и аккумуляторов.</a:t>
            </a:r>
          </a:p>
          <a:p>
            <a:pPr lvl="0"/>
            <a:r>
              <a:rPr lang="ru-RU" dirty="0" err="1" smtClean="0"/>
              <a:t>Пропагандирования</a:t>
            </a:r>
            <a:r>
              <a:rPr lang="ru-RU" dirty="0" smtClean="0"/>
              <a:t> среди сверстников, соседей, знакомых правильной утилизации отработанных батареек.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nommurestobar.com/imagelib/5754135f7a7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42886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2808312" cy="3240360"/>
          </a:xfrm>
          <a:prstGeom prst="rect">
            <a:avLst/>
          </a:prstGeom>
          <a:noFill/>
        </p:spPr>
      </p:pic>
      <p:pic>
        <p:nvPicPr>
          <p:cNvPr id="5" name="Picture 2" descr="http://freeppt.ru/Prew/GreenSlaidPr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691680" y="3064285"/>
            <a:ext cx="734481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«Не выбрасывать, необходимо сдать в </a:t>
            </a:r>
            <a:r>
              <a:rPr lang="ru-RU" sz="32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спецпункт</a:t>
            </a:r>
            <a: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утилизации».</a:t>
            </a: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760" y="4164703"/>
            <a:ext cx="3250704" cy="2636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24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edsovet.su/_ld/370/04979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001156" cy="675086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Цель моей работы</a:t>
            </a:r>
            <a:r>
              <a:rPr lang="ru-RU" dirty="0"/>
              <a:t> – узнать о вреде неправильной утилизации батареек и как утилизируются батарейки в нашем городе.</a:t>
            </a:r>
          </a:p>
          <a:p>
            <a:r>
              <a:rPr lang="ru-RU" dirty="0"/>
              <a:t>Перед собой я поставил следующие </a:t>
            </a:r>
            <a:r>
              <a:rPr lang="ru-RU" b="1" dirty="0"/>
              <a:t>задачи</a:t>
            </a:r>
            <a:r>
              <a:rPr lang="ru-RU" dirty="0"/>
              <a:t>:</a:t>
            </a:r>
          </a:p>
          <a:p>
            <a:pPr lvl="1"/>
            <a:r>
              <a:rPr lang="ru-RU" dirty="0"/>
              <a:t>Узнать, какие вредные вещества находятся в батарейках.</a:t>
            </a:r>
          </a:p>
          <a:p>
            <a:pPr lvl="1"/>
            <a:r>
              <a:rPr lang="ru-RU" dirty="0"/>
              <a:t> Выяснить у респондентов, что они думают об утилизации батареек и как они утилизируют их.</a:t>
            </a:r>
          </a:p>
          <a:p>
            <a:pPr lvl="1"/>
            <a:r>
              <a:rPr lang="ru-RU" dirty="0"/>
              <a:t>Собрать батарейки у знакомых и отвезти в пункт утилизации с целью сохранения окружающей среды.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ashionblogeu.info/photo/56b44ddf36e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286808" cy="621510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14522" y="785794"/>
            <a:ext cx="7043758" cy="534036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Гипотеза</a:t>
            </a:r>
            <a:r>
              <a:rPr lang="ru-RU" dirty="0" smtClean="0"/>
              <a:t>: </a:t>
            </a:r>
            <a:r>
              <a:rPr lang="ru-RU" dirty="0"/>
              <a:t>в нашем городе организована утилизация используемых батареек, но и большое количество попадают в контейнеры с бытовыми отходами</a:t>
            </a:r>
            <a:r>
              <a:rPr lang="ru-RU" dirty="0" smtClean="0"/>
              <a:t>.</a:t>
            </a:r>
          </a:p>
          <a:p>
            <a:r>
              <a:rPr lang="ru-RU" dirty="0"/>
              <a:t>Моя тема </a:t>
            </a:r>
            <a:r>
              <a:rPr lang="ru-RU" b="1" dirty="0"/>
              <a:t>актуальна</a:t>
            </a:r>
            <a:r>
              <a:rPr lang="ru-RU" dirty="0"/>
              <a:t> по причине слабой информированности населения о вреде отработанных батареек, выброшенных в окружающую среду, и незнания о пунктах утилизации.</a:t>
            </a:r>
          </a:p>
          <a:p>
            <a:r>
              <a:rPr lang="ru-RU" b="1" dirty="0"/>
              <a:t>Объект исследования</a:t>
            </a:r>
            <a:r>
              <a:rPr lang="ru-RU" dirty="0"/>
              <a:t> – батарейки.</a:t>
            </a:r>
          </a:p>
          <a:p>
            <a:r>
              <a:rPr lang="ru-RU" b="1" dirty="0"/>
              <a:t>Предмет исследования</a:t>
            </a:r>
            <a:r>
              <a:rPr lang="ru-RU" dirty="0"/>
              <a:t> – утилизация используемых батареек в теории и на практике, в т.ч. в нашем городе (Барнаул).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0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llyslide.com/thumbs/6f3d570dcf98c1623fbf871bb72ee846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64373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64347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Методы исследования</a:t>
            </a:r>
            <a:r>
              <a:rPr lang="ru-RU" dirty="0"/>
              <a:t> – изучение и анализ материалов сети </a:t>
            </a:r>
            <a:r>
              <a:rPr lang="ru-RU" dirty="0" err="1"/>
              <a:t>Internet</a:t>
            </a:r>
            <a:r>
              <a:rPr lang="ru-RU" dirty="0"/>
              <a:t>,  социологический опрос-анкетирование, фотографирование, интервью.</a:t>
            </a:r>
          </a:p>
          <a:p>
            <a:r>
              <a:rPr lang="ru-RU" b="1" dirty="0"/>
              <a:t>Теоретическая значимость </a:t>
            </a:r>
            <a:r>
              <a:rPr lang="ru-RU" dirty="0"/>
              <a:t>моей исследовательской работы заключается в том, чтобы разобраться, какие батарейки бывают, что вредного в них находится и как неправильная утилизация влияет на окружающую среду.</a:t>
            </a:r>
          </a:p>
          <a:p>
            <a:r>
              <a:rPr lang="ru-RU" b="1" dirty="0"/>
              <a:t>Практическая значимость </a:t>
            </a:r>
            <a:r>
              <a:rPr lang="ru-RU" dirty="0"/>
              <a:t>- довести до сведения школьников информацию о вреде для окружающей среды неправильной утилизации батареек и об имеющихся пунктах сбора.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ditina.com.ua/013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7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Батарейки содержат опасные </a:t>
            </a:r>
            <a:br>
              <a:rPr lang="ru-RU" dirty="0" smtClean="0"/>
            </a:br>
            <a:r>
              <a:rPr lang="ru-RU" dirty="0" smtClean="0"/>
              <a:t>и вредные вещества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7258072" cy="4525963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Свинец</a:t>
            </a:r>
            <a:r>
              <a:rPr lang="ru-RU" dirty="0" smtClean="0"/>
              <a:t> </a:t>
            </a:r>
            <a:r>
              <a:rPr lang="ru-RU" dirty="0"/>
              <a:t>(накапливается в организме, поражая почки, нервную систему, костные ткани)</a:t>
            </a:r>
          </a:p>
          <a:p>
            <a:pPr lvl="0"/>
            <a:r>
              <a:rPr lang="ru-RU" b="1" dirty="0"/>
              <a:t>Кадмий</a:t>
            </a:r>
            <a:r>
              <a:rPr lang="ru-RU" dirty="0"/>
              <a:t> (вредит легким и почкам)</a:t>
            </a:r>
          </a:p>
          <a:p>
            <a:pPr lvl="0"/>
            <a:r>
              <a:rPr lang="ru-RU" b="1" dirty="0"/>
              <a:t>Ртуть</a:t>
            </a:r>
            <a:r>
              <a:rPr lang="ru-RU" dirty="0"/>
              <a:t> (поражает мозг и нервную систему)</a:t>
            </a:r>
          </a:p>
          <a:p>
            <a:pPr lvl="0"/>
            <a:r>
              <a:rPr lang="ru-RU" b="1" dirty="0"/>
              <a:t>Никель</a:t>
            </a:r>
            <a:r>
              <a:rPr lang="ru-RU" dirty="0"/>
              <a:t> и </a:t>
            </a:r>
            <a:r>
              <a:rPr lang="ru-RU" b="1" dirty="0"/>
              <a:t>цинк</a:t>
            </a:r>
            <a:r>
              <a:rPr lang="ru-RU" dirty="0"/>
              <a:t> (могут вызвать дерматит)  и другие.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reeppt.ru/Prew/Green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600200"/>
            <a:ext cx="6615130" cy="4525963"/>
          </a:xfrm>
        </p:spPr>
        <p:txBody>
          <a:bodyPr/>
          <a:lstStyle/>
          <a:p>
            <a:r>
              <a:rPr lang="ru-RU" dirty="0"/>
              <a:t>Учёные давно подсчитали, что одна батарейка формата AA (пальчиковая), которую обычно выбрасывают в ведро, а не в пункт утилизации, может загрязнить до 20 квадратных метров почвы.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УТИЛИЗАЦИЯ\схем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715304" cy="513724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5500702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Попадая на свалку, металлическое покрытие батарейки разрушается, тяжелые металлы попадают в почву и грунтовые воды, далее в реки, озера и прочие водоемы, которые используются для питьевого водоснабжения.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anc-centr.ru/load.php?aqklm=befobxax/pic1966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31828"/>
            <a:ext cx="8229600" cy="108266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Выбрасывать батарейки вместе с мусором нельзя, а куда их девать?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028829"/>
            <a:ext cx="8229600" cy="232886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 первом этапе практической работы я провел анкетирование среди</a:t>
            </a:r>
          </a:p>
          <a:p>
            <a:pPr lvl="1"/>
            <a:r>
              <a:rPr lang="ru-RU" dirty="0" smtClean="0"/>
              <a:t> школьников первых классов нашей гимназии (70 чел.), </a:t>
            </a:r>
          </a:p>
          <a:p>
            <a:pPr lvl="1"/>
            <a:r>
              <a:rPr lang="ru-RU" dirty="0" smtClean="0"/>
              <a:t>а также среди сотрудников детского сада №141 (который посещал ранее) (21 чел)</a:t>
            </a:r>
          </a:p>
          <a:p>
            <a:pPr lvl="1"/>
            <a:r>
              <a:rPr lang="ru-RU" dirty="0" smtClean="0"/>
              <a:t> и среди жильцов своего подъезда (18 чел.)</a:t>
            </a:r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D:\Паша\Утилизация\Для работы\PB06089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357694"/>
            <a:ext cx="2894400" cy="2170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107004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357694"/>
            <a:ext cx="2886075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P107005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357694"/>
            <a:ext cx="2886075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4459</TotalTime>
  <Words>887</Words>
  <Application>Microsoft Office PowerPoint</Application>
  <PresentationFormat>Экран (4:3)</PresentationFormat>
  <Paragraphs>52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Утилизация отработанных батареек </vt:lpstr>
      <vt:lpstr>Презентация PowerPoint</vt:lpstr>
      <vt:lpstr>Презентация PowerPoint</vt:lpstr>
      <vt:lpstr>Презентация PowerPoint</vt:lpstr>
      <vt:lpstr>Презентация PowerPoint</vt:lpstr>
      <vt:lpstr>Батарейки содержат опасные  и вредные вещества</vt:lpstr>
      <vt:lpstr>Презентация PowerPoint</vt:lpstr>
      <vt:lpstr>Презентация PowerPoint</vt:lpstr>
      <vt:lpstr>Выбрасывать батарейки вместе с мусором нельзя, а куда их девать?</vt:lpstr>
      <vt:lpstr>Результаты  анкетирования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Утилизация отработанных батареек</dc:title>
  <dc:creator>atom</dc:creator>
  <cp:lastModifiedBy>ДНС</cp:lastModifiedBy>
  <cp:revision>135</cp:revision>
  <dcterms:created xsi:type="dcterms:W3CDTF">2016-11-12T13:02:24Z</dcterms:created>
  <dcterms:modified xsi:type="dcterms:W3CDTF">2016-11-21T10:20:55Z</dcterms:modified>
</cp:coreProperties>
</file>